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59" r:id="rId1"/>
  </p:sldMasterIdLst>
  <p:notesMasterIdLst>
    <p:notesMasterId r:id="rId34"/>
  </p:notesMasterIdLst>
  <p:handoutMasterIdLst>
    <p:handoutMasterId r:id="rId35"/>
  </p:handoutMasterIdLst>
  <p:sldIdLst>
    <p:sldId id="335" r:id="rId2"/>
    <p:sldId id="851" r:id="rId3"/>
    <p:sldId id="450" r:id="rId4"/>
    <p:sldId id="449" r:id="rId5"/>
    <p:sldId id="638" r:id="rId6"/>
    <p:sldId id="463" r:id="rId7"/>
    <p:sldId id="639" r:id="rId8"/>
    <p:sldId id="874" r:id="rId9"/>
    <p:sldId id="461" r:id="rId10"/>
    <p:sldId id="632" r:id="rId11"/>
    <p:sldId id="633" r:id="rId12"/>
    <p:sldId id="462" r:id="rId13"/>
    <p:sldId id="634" r:id="rId14"/>
    <p:sldId id="636" r:id="rId15"/>
    <p:sldId id="635" r:id="rId16"/>
    <p:sldId id="641" r:id="rId17"/>
    <p:sldId id="875" r:id="rId18"/>
    <p:sldId id="642" r:id="rId19"/>
    <p:sldId id="643" r:id="rId20"/>
    <p:sldId id="454" r:id="rId21"/>
    <p:sldId id="453" r:id="rId22"/>
    <p:sldId id="455" r:id="rId23"/>
    <p:sldId id="456" r:id="rId24"/>
    <p:sldId id="457" r:id="rId25"/>
    <p:sldId id="458" r:id="rId26"/>
    <p:sldId id="459" r:id="rId27"/>
    <p:sldId id="873" r:id="rId28"/>
    <p:sldId id="460" r:id="rId29"/>
    <p:sldId id="647" r:id="rId30"/>
    <p:sldId id="840" r:id="rId31"/>
    <p:sldId id="841" r:id="rId32"/>
    <p:sldId id="842" r:id="rId33"/>
  </p:sldIdLst>
  <p:sldSz cx="9144000" cy="5143500" type="screen16x9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  <p15:guide id="3" orient="horz" pos="162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ntonio Gomez" initials="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browse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C902D"/>
    <a:srgbClr val="8DC255"/>
    <a:srgbClr val="BD893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3770"/>
    <p:restoredTop sz="71701" autoAdjust="0"/>
  </p:normalViewPr>
  <p:slideViewPr>
    <p:cSldViewPr snapToGrid="0" snapToObjects="1">
      <p:cViewPr varScale="1">
        <p:scale>
          <a:sx n="120" d="100"/>
          <a:sy n="120" d="100"/>
        </p:scale>
        <p:origin x="2056" y="168"/>
      </p:cViewPr>
      <p:guideLst>
        <p:guide orient="horz" pos="2160"/>
        <p:guide pos="2880"/>
        <p:guide orient="horz" pos="1620"/>
      </p:guideLst>
    </p:cSldViewPr>
  </p:slideViewPr>
  <p:notesTextViewPr>
    <p:cViewPr>
      <p:scale>
        <a:sx n="170" d="100"/>
        <a:sy n="17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 snapToObjects="1">
      <p:cViewPr>
        <p:scale>
          <a:sx n="183" d="100"/>
          <a:sy n="183" d="100"/>
        </p:scale>
        <p:origin x="-2128" y="-80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theme" Target="theme/theme1.xml"/><Relationship Id="rId21" Type="http://schemas.openxmlformats.org/officeDocument/2006/relationships/slide" Target="slides/slide20.xml"/><Relationship Id="rId34" Type="http://schemas.openxmlformats.org/officeDocument/2006/relationships/notesMaster" Target="notesMasters/notes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presProps" Target="presProps.xml"/><Relationship Id="rId40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commentAuthors" Target="commentAuthor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handoutMaster" Target="handoutMasters/handoutMaster1.xml"/><Relationship Id="rId8" Type="http://schemas.openxmlformats.org/officeDocument/2006/relationships/slide" Target="slides/slide7.xml"/><Relationship Id="rId3" Type="http://schemas.openxmlformats.org/officeDocument/2006/relationships/slide" Target="slides/slide2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FB7EF87-B074-6649-93B4-318AB035F9AC}" type="datetimeFigureOut">
              <a:rPr lang="en-US" smtClean="0"/>
              <a:pPr/>
              <a:t>7/31/20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0FC528D-88DF-7446-8E94-B3AF3E38429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6291712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jpeg>
</file>

<file path=ppt/media/image2.jpeg>
</file>

<file path=ppt/media/image3.png>
</file>

<file path=ppt/media/image4.png>
</file>

<file path=ppt/media/image5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 b="0" i="0">
                <a:latin typeface="Arial" charset="0"/>
              </a:defRPr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 b="0" i="0">
                <a:latin typeface="Arial" charset="0"/>
              </a:defRPr>
            </a:lvl1pPr>
          </a:lstStyle>
          <a:p>
            <a:fld id="{4285B8F2-CC4D-C64C-BE73-4C8F6DF383BA}" type="datetimeFigureOut">
              <a:rPr lang="en-US" smtClean="0"/>
              <a:pPr/>
              <a:t>7/31/20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 b="0" i="0">
                <a:latin typeface="Arial" charset="0"/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 b="0" i="0">
                <a:latin typeface="Arial" charset="0"/>
              </a:defRPr>
            </a:lvl1pPr>
          </a:lstStyle>
          <a:p>
            <a:fld id="{3E9BA3B6-351A-274E-91FC-202D142097B0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78030610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0" hangingPunct="1">
      <a:defRPr sz="1200" b="0" i="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defTabSz="914400" rtl="0" eaLnBrk="1" latinLnBrk="0" hangingPunct="1">
      <a:defRPr sz="1200" b="0" i="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defTabSz="914400" rtl="0" eaLnBrk="1" latinLnBrk="0" hangingPunct="1">
      <a:defRPr sz="1200" b="0" i="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defTabSz="914400" rtl="0" eaLnBrk="1" latinLnBrk="0" hangingPunct="1">
      <a:defRPr sz="1200" b="0" i="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defTabSz="914400" rtl="0" eaLnBrk="1" latinLnBrk="0" hangingPunct="1">
      <a:defRPr sz="1200" b="0" i="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E9BA3B6-351A-274E-91FC-202D142097B0}" type="slidenum">
              <a:rPr lang="en-US" smtClean="0"/>
              <a:pPr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58193251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E9BA3B6-351A-274E-91FC-202D142097B0}" type="slidenum">
              <a:rPr lang="en-US" smtClean="0"/>
              <a:pPr/>
              <a:t>17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77163114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E9BA3B6-351A-274E-91FC-202D142097B0}" type="slidenum">
              <a:rPr lang="en-US" smtClean="0"/>
              <a:pPr/>
              <a:t>28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1778229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E9BA3B6-351A-274E-91FC-202D142097B0}" type="slidenum">
              <a:rPr lang="en-US" smtClean="0"/>
              <a:pPr/>
              <a:t>31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2889923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E9BA3B6-351A-274E-91FC-202D142097B0}" type="slidenum">
              <a:rPr lang="en-US" smtClean="0"/>
              <a:pPr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16979450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E9BA3B6-351A-274E-91FC-202D142097B0}" type="slidenum">
              <a:rPr lang="en-US" smtClean="0"/>
              <a:pPr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11502344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E9BA3B6-351A-274E-91FC-202D142097B0}" type="slidenum">
              <a:rPr lang="en-US" smtClean="0"/>
              <a:pPr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4063836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E9BA3B6-351A-274E-91FC-202D142097B0}" type="slidenum">
              <a:rPr lang="en-US" smtClean="0"/>
              <a:pPr/>
              <a:t>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16397766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E9BA3B6-351A-274E-91FC-202D142097B0}" type="slidenum">
              <a:rPr lang="en-US" smtClean="0"/>
              <a:pPr/>
              <a:t>9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28063752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E9BA3B6-351A-274E-91FC-202D142097B0}" type="slidenum">
              <a:rPr lang="en-US" smtClean="0"/>
              <a:pPr/>
              <a:t>12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26851626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This creates a file called ~/.</a:t>
            </a:r>
            <a:r>
              <a:rPr lang="en-US" dirty="0" err="1"/>
              <a:t>lmod.d</a:t>
            </a:r>
            <a:r>
              <a:rPr lang="en-US" dirty="0"/>
              <a:t>/default which has the list of desired modules. 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E9BA3B6-351A-274E-91FC-202D142097B0}" type="slidenum">
              <a:rPr lang="en-US" smtClean="0"/>
              <a:pPr/>
              <a:t>13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58476646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module describe </a:t>
            </a:r>
            <a:r>
              <a:rPr lang="en-US" dirty="0" err="1"/>
              <a:t>myow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E9BA3B6-351A-274E-91FC-202D142097B0}" type="slidenum">
              <a:rPr lang="en-US" smtClean="0"/>
              <a:pPr/>
              <a:t>14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05342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 W/Presentor">
    <p:bg>
      <p:bgPr>
        <a:blipFill dpi="0" rotWithShape="1">
          <a:blip r:embed="rId2" cstate="print">
            <a:lum/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028701"/>
            <a:ext cx="7772400" cy="1603772"/>
          </a:xfrm>
        </p:spPr>
        <p:txBody>
          <a:bodyPr anchor="b"/>
          <a:lstStyle>
            <a:lvl1pPr algn="ctr">
              <a:defRPr sz="6000" b="1" i="0">
                <a:latin typeface="Arial" charset="0"/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2768885"/>
            <a:ext cx="4149090" cy="1518588"/>
          </a:xfrm>
        </p:spPr>
        <p:txBody>
          <a:bodyPr/>
          <a:lstStyle>
            <a:lvl1pPr marL="0" indent="0" algn="l">
              <a:buNone/>
              <a:defRPr sz="2400" b="0" i="0">
                <a:solidFill>
                  <a:schemeClr val="tx1">
                    <a:lumMod val="50000"/>
                    <a:lumOff val="50000"/>
                  </a:schemeClr>
                </a:solidFill>
                <a:latin typeface="Arial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b="0" i="0">
                <a:latin typeface="Arial" charset="0"/>
                <a:ea typeface="Arial" charset="0"/>
                <a:cs typeface="Arial" charset="0"/>
              </a:defRPr>
            </a:lvl1pPr>
          </a:lstStyle>
          <a:p>
            <a:fld id="{51240034-1ACD-A249-85EF-D0D854D82BBC}" type="datetime1">
              <a:rPr lang="en-US" altLang="zh-CN" smtClean="0"/>
              <a:pPr/>
              <a:t>7/31/20</a:t>
            </a:fld>
            <a:endParaRPr lang="en-US" altLang="zh-CN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b="0" i="0">
                <a:latin typeface="Arial" charset="0"/>
                <a:ea typeface="Arial" charset="0"/>
                <a:cs typeface="Arial" charset="0"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b="0" i="0">
                <a:latin typeface="Arial" charset="0"/>
              </a:defRPr>
            </a:lvl1pPr>
          </a:lstStyle>
          <a:p>
            <a:fld id="{2024AA8B-F1EC-D547-99EC-1807C0CD66C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TextBox 6"/>
          <p:cNvSpPr txBox="1"/>
          <p:nvPr userDrawn="1"/>
        </p:nvSpPr>
        <p:spPr>
          <a:xfrm>
            <a:off x="5302039" y="2692956"/>
            <a:ext cx="183395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600" b="1" i="0" cap="all" dirty="0">
                <a:latin typeface="Arial" charset="0"/>
                <a:ea typeface="Arial" charset="0"/>
                <a:cs typeface="Arial" charset="0"/>
              </a:rPr>
              <a:t>Presented</a:t>
            </a:r>
            <a:r>
              <a:rPr lang="en-US" sz="1600" b="1" i="0" cap="all" baseline="0" dirty="0">
                <a:latin typeface="Arial" charset="0"/>
                <a:ea typeface="Arial" charset="0"/>
                <a:cs typeface="Arial" charset="0"/>
              </a:rPr>
              <a:t> by:</a:t>
            </a:r>
            <a:endParaRPr lang="en-US" sz="1600" b="1" i="0" cap="all" dirty="0">
              <a:latin typeface="Arial" charset="0"/>
              <a:ea typeface="Arial" charset="0"/>
              <a:cs typeface="Arial" charset="0"/>
            </a:endParaRPr>
          </a:p>
        </p:txBody>
      </p:sp>
      <p:cxnSp>
        <p:nvCxnSpPr>
          <p:cNvPr id="8" name="Straight Connector 7"/>
          <p:cNvCxnSpPr/>
          <p:nvPr userDrawn="1"/>
        </p:nvCxnSpPr>
        <p:spPr>
          <a:xfrm>
            <a:off x="5011528" y="2725104"/>
            <a:ext cx="0" cy="1732596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 Placeholder 3"/>
          <p:cNvSpPr>
            <a:spLocks noGrp="1"/>
          </p:cNvSpPr>
          <p:nvPr>
            <p:ph type="body" sz="half" idx="2"/>
          </p:nvPr>
        </p:nvSpPr>
        <p:spPr>
          <a:xfrm>
            <a:off x="5302046" y="2946872"/>
            <a:ext cx="3156161" cy="1416531"/>
          </a:xfrm>
        </p:spPr>
        <p:txBody>
          <a:bodyPr/>
          <a:lstStyle>
            <a:lvl1pPr marL="0" indent="0">
              <a:buNone/>
              <a:defRPr sz="1600" b="0" i="0">
                <a:latin typeface="Arial" charset="0"/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9080808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W/backgroun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6E9A4C-FB1F-C44F-B873-BB763A68B1E1}" type="datetime1">
              <a:rPr lang="en-US" smtClean="0"/>
              <a:pPr/>
              <a:t>7/31/20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4AA8B-F1EC-D547-99EC-1807C0CD66CE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767769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740573"/>
            <a:ext cx="4629150" cy="3655219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2"/>
            <a:ext cx="2949178" cy="2858691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86463C-BA06-3342-93CA-6DB662248728}" type="datetime1">
              <a:rPr lang="en-US" smtClean="0"/>
              <a:pPr/>
              <a:t>7/31/20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4AA8B-F1EC-D547-99EC-1807C0CD66CE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210440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740573"/>
            <a:ext cx="4629150" cy="3655219"/>
          </a:xfrm>
        </p:spPr>
        <p:txBody>
          <a:bodyPr anchor="t">
            <a:normAutofit/>
          </a:bodyPr>
          <a:lstStyle>
            <a:lvl1pPr marL="0" indent="0">
              <a:buNone/>
              <a:defRPr sz="2400" b="0" i="0">
                <a:latin typeface="Arial" charset="0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/>
              <a:t>Drag picture to placeholder or click icon to add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2"/>
            <a:ext cx="2949178" cy="2858691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FB8FBA-035E-8648-AF4C-1095659C9BB6}" type="datetime1">
              <a:rPr lang="en-US" smtClean="0"/>
              <a:pPr/>
              <a:t>7/31/20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4AA8B-F1EC-D547-99EC-1807C0CD66CE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86747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Title Slide">
    <p:bg>
      <p:bgPr>
        <a:blipFill dpi="0" rotWithShape="1">
          <a:blip r:embed="rId2" cstate="print">
            <a:lum/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028701"/>
            <a:ext cx="7772400" cy="1603772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2768885"/>
            <a:ext cx="7772400" cy="1518588"/>
          </a:xfrm>
        </p:spPr>
        <p:txBody>
          <a:bodyPr/>
          <a:lstStyle>
            <a:lvl1pPr marL="0" indent="0" algn="ctr">
              <a:buNone/>
              <a:defRPr sz="24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C7F5A6-DA97-3346-B6FA-A9E113CE621E}" type="datetime1">
              <a:rPr lang="en-US" smtClean="0"/>
              <a:pPr/>
              <a:t>7/31/20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4AA8B-F1EC-D547-99EC-1807C0CD66CE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980724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 W/o Presenter&#10;Title Slide W/O Presenter">
    <p:bg>
      <p:bgPr>
        <a:blipFill dpi="0" rotWithShape="1">
          <a:blip r:embed="rId2" cstate="print">
            <a:lum/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028701"/>
            <a:ext cx="7772400" cy="1603772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2768885"/>
            <a:ext cx="7772400" cy="1518588"/>
          </a:xfrm>
        </p:spPr>
        <p:txBody>
          <a:bodyPr/>
          <a:lstStyle>
            <a:lvl1pPr marL="0" indent="0" algn="ctr">
              <a:buNone/>
              <a:defRPr sz="2400" b="0" i="0">
                <a:solidFill>
                  <a:schemeClr val="tx1">
                    <a:lumMod val="50000"/>
                    <a:lumOff val="50000"/>
                  </a:schemeClr>
                </a:solidFill>
                <a:latin typeface="Arial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601325-9BB2-2E4E-8DEA-F09C63C015E8}" type="datetime1">
              <a:rPr lang="en-US" smtClean="0"/>
              <a:pPr/>
              <a:t>7/31/20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4AA8B-F1EC-D547-99EC-1807C0CD66CE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19567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ull-Blank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b="0" i="0">
                <a:latin typeface="Arial" charset="0"/>
              </a:defRPr>
            </a:lvl1pPr>
          </a:lstStyle>
          <a:p>
            <a:fld id="{8BA31460-0623-9941-99CE-AA3FE131F05D}" type="datetime1">
              <a:rPr lang="en-US" smtClean="0"/>
              <a:pPr/>
              <a:t>7/31/20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b="0" i="0">
                <a:latin typeface="Arial" charset="0"/>
              </a:defRPr>
            </a:lvl1pPr>
          </a:lstStyle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b="0" i="0">
                <a:latin typeface="Arial" charset="0"/>
              </a:defRPr>
            </a:lvl1pPr>
          </a:lstStyle>
          <a:p>
            <a:fld id="{2024AA8B-F1EC-D547-99EC-1807C0CD66CE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6319679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b="1" i="0">
                <a:latin typeface="Arial" charset="0"/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 b="0" i="0">
                <a:latin typeface="Arial" charset="0"/>
              </a:defRPr>
            </a:lvl1pPr>
            <a:lvl2pPr>
              <a:defRPr b="0" i="0">
                <a:latin typeface="Arial" charset="0"/>
              </a:defRPr>
            </a:lvl2pPr>
            <a:lvl3pPr>
              <a:defRPr b="0" i="0">
                <a:latin typeface="Arial" charset="0"/>
              </a:defRPr>
            </a:lvl3pPr>
            <a:lvl4pPr>
              <a:defRPr b="0" i="0">
                <a:latin typeface="Arial" charset="0"/>
              </a:defRPr>
            </a:lvl4pPr>
            <a:lvl5pPr>
              <a:defRPr b="0" i="0">
                <a:latin typeface="Arial" charset="0"/>
              </a:defRPr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b="0" i="0">
                <a:latin typeface="Arial" charset="0"/>
              </a:defRPr>
            </a:lvl1pPr>
          </a:lstStyle>
          <a:p>
            <a:fld id="{D3110713-E843-1141-99DA-6A2FDB108AFA}" type="datetime1">
              <a:rPr lang="en-US" smtClean="0"/>
              <a:pPr/>
              <a:t>7/31/20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b="0" i="0">
                <a:latin typeface="Arial" charset="0"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b="0" i="0">
                <a:latin typeface="Arial" charset="0"/>
              </a:defRPr>
            </a:lvl1pPr>
          </a:lstStyle>
          <a:p>
            <a:fld id="{2024AA8B-F1EC-D547-99EC-1807C0CD66CE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408057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Condensed 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7" y="273847"/>
            <a:ext cx="7886699" cy="550748"/>
          </a:xfrm>
        </p:spPr>
        <p:txBody>
          <a:bodyPr>
            <a:noAutofit/>
          </a:bodyPr>
          <a:lstStyle>
            <a:lvl1pPr>
              <a:defRPr sz="32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8650" y="922564"/>
            <a:ext cx="7886700" cy="3710158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CC294D-F619-7B4A-9A86-2C4B94C02C67}" type="datetime1">
              <a:rPr lang="en-US" smtClean="0"/>
              <a:pPr/>
              <a:t>7/31/20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4AA8B-F1EC-D547-99EC-1807C0CD66CE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53075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282308"/>
            <a:ext cx="7886700" cy="2139553"/>
          </a:xfrm>
        </p:spPr>
        <p:txBody>
          <a:bodyPr anchor="b"/>
          <a:lstStyle>
            <a:lvl1pPr>
              <a:defRPr sz="6000" b="1" i="0">
                <a:latin typeface="Arial" charset="0"/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3442099"/>
            <a:ext cx="7886700" cy="1125140"/>
          </a:xfrm>
        </p:spPr>
        <p:txBody>
          <a:bodyPr/>
          <a:lstStyle>
            <a:lvl1pPr marL="0" indent="0">
              <a:buNone/>
              <a:defRPr sz="2400" b="0" i="0">
                <a:solidFill>
                  <a:schemeClr val="tx1"/>
                </a:solidFill>
                <a:latin typeface="Arial" charset="0"/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64F5FA-737A-BD47-A806-13047D555320}" type="datetime1">
              <a:rPr lang="en-US" smtClean="0"/>
              <a:pPr/>
              <a:t>7/31/20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4AA8B-F1EC-D547-99EC-1807C0CD66CE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022767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273847"/>
            <a:ext cx="7886700" cy="607898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996043"/>
            <a:ext cx="3886200" cy="3636680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996043"/>
            <a:ext cx="3886200" cy="363668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B29130-05B8-5A4A-A965-31AF62CE932B}" type="datetime1">
              <a:rPr lang="en-US" smtClean="0"/>
              <a:pPr/>
              <a:t>7/31/20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4AA8B-F1EC-D547-99EC-1807C0CD66CE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86307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273846"/>
            <a:ext cx="7886700" cy="839050"/>
          </a:xfrm>
        </p:spPr>
        <p:txBody>
          <a:bodyPr>
            <a:normAutofit/>
          </a:bodyPr>
          <a:lstStyle>
            <a:lvl1pPr>
              <a:defRPr sz="40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112894"/>
            <a:ext cx="3868340" cy="617934"/>
          </a:xfrm>
        </p:spPr>
        <p:txBody>
          <a:bodyPr anchor="b">
            <a:normAutofit/>
          </a:bodyPr>
          <a:lstStyle>
            <a:lvl1pPr marL="0" indent="0">
              <a:buNone/>
              <a:defRPr sz="2000" b="0" i="0">
                <a:latin typeface="Arial" charset="0"/>
                <a:ea typeface="Arial" charset="0"/>
                <a:cs typeface="Arial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1730828"/>
            <a:ext cx="3868340" cy="2911419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7" y="1112894"/>
            <a:ext cx="3887391" cy="617934"/>
          </a:xfrm>
        </p:spPr>
        <p:txBody>
          <a:bodyPr anchor="b">
            <a:normAutofit/>
          </a:bodyPr>
          <a:lstStyle>
            <a:lvl1pPr marL="0" indent="0">
              <a:buNone/>
              <a:defRPr sz="2000" b="0" i="0">
                <a:latin typeface="Arial" charset="0"/>
                <a:ea typeface="Arial" charset="0"/>
                <a:cs typeface="Arial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7" y="1730828"/>
            <a:ext cx="3887391" cy="2911419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2CC553-8696-AB46-A73B-AFE5DB517D11}" type="datetime1">
              <a:rPr lang="en-US" smtClean="0"/>
              <a:pPr/>
              <a:t>7/31/20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4AA8B-F1EC-D547-99EC-1807C0CD66CE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289043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D26399-2294-034C-B4A6-7C74988A3959}" type="datetime1">
              <a:rPr lang="en-US" smtClean="0"/>
              <a:pPr/>
              <a:t>7/31/20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4AA8B-F1EC-D547-99EC-1807C0CD66CE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74390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jpeg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5" cstate="print">
            <a:lum/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273847"/>
            <a:ext cx="7886700" cy="99417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369219"/>
            <a:ext cx="7886700" cy="3263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755136" y="4767264"/>
            <a:ext cx="891541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="0" i="0">
                <a:solidFill>
                  <a:schemeClr val="tx1">
                    <a:tint val="75000"/>
                  </a:schemeClr>
                </a:solidFill>
                <a:latin typeface="Arial" charset="0"/>
                <a:ea typeface="Arial" charset="0"/>
                <a:cs typeface="Arial" charset="0"/>
              </a:defRPr>
            </a:lvl1pPr>
          </a:lstStyle>
          <a:p>
            <a:fld id="{E4C07C2B-02B8-1944-A12A-77D77E791C24}" type="datetime1">
              <a:rPr lang="en-US" smtClean="0"/>
              <a:pPr/>
              <a:t>7/31/20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4767264"/>
            <a:ext cx="30861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b="0" i="0">
                <a:solidFill>
                  <a:schemeClr val="tx1">
                    <a:tint val="75000"/>
                  </a:schemeClr>
                </a:solidFill>
                <a:latin typeface="Arial" charset="0"/>
                <a:ea typeface="Arial" charset="0"/>
                <a:cs typeface="Arial" charset="0"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832817" y="4767264"/>
            <a:ext cx="682532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0" i="0">
                <a:solidFill>
                  <a:schemeClr val="tx1">
                    <a:tint val="75000"/>
                  </a:schemeClr>
                </a:solidFill>
                <a:latin typeface="Arial" charset="0"/>
                <a:ea typeface="Arial" charset="0"/>
                <a:cs typeface="Arial" charset="0"/>
              </a:defRPr>
            </a:lvl1pPr>
          </a:lstStyle>
          <a:p>
            <a:fld id="{2024AA8B-F1EC-D547-99EC-1807C0CD66CE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739743" y="4767264"/>
            <a:ext cx="0" cy="273844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9666703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  <p:sldLayoutId id="2147483669" r:id="rId2"/>
    <p:sldLayoutId id="2147483670" r:id="rId3"/>
    <p:sldLayoutId id="2147483661" r:id="rId4"/>
    <p:sldLayoutId id="2147483671" r:id="rId5"/>
    <p:sldLayoutId id="2147483662" r:id="rId6"/>
    <p:sldLayoutId id="2147483663" r:id="rId7"/>
    <p:sldLayoutId id="2147483664" r:id="rId8"/>
    <p:sldLayoutId id="2147483665" r:id="rId9"/>
    <p:sldLayoutId id="2147483666" r:id="rId10"/>
    <p:sldLayoutId id="2147483667" r:id="rId11"/>
    <p:sldLayoutId id="2147483668" r:id="rId12"/>
    <p:sldLayoutId id="2147483672" r:id="rId13"/>
  </p:sldLayoutIdLst>
  <p:hf hdr="0" ft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b="1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1pPr>
    </p:titleStyle>
    <p:bodyStyle>
      <a:lvl1pPr marL="0" indent="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None/>
        <a:defRPr sz="2400" b="0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1pPr>
      <a:lvl2pPr marL="457200" indent="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None/>
        <a:defRPr sz="2000" b="0" i="0" kern="1200">
          <a:solidFill>
            <a:schemeClr val="bg1">
              <a:lumMod val="50000"/>
            </a:schemeClr>
          </a:solidFill>
          <a:latin typeface="Arial" charset="0"/>
          <a:ea typeface="Arial" charset="0"/>
          <a:cs typeface="Arial" charset="0"/>
        </a:defRPr>
      </a:lvl2pPr>
      <a:lvl3pPr marL="914400" indent="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None/>
        <a:defRPr sz="1800" b="0" i="0" kern="1200">
          <a:solidFill>
            <a:schemeClr val="bg1">
              <a:lumMod val="50000"/>
            </a:schemeClr>
          </a:solidFill>
          <a:latin typeface="Arial" charset="0"/>
          <a:ea typeface="Arial" charset="0"/>
          <a:cs typeface="Arial" charset="0"/>
        </a:defRPr>
      </a:lvl3pPr>
      <a:lvl4pPr marL="1371600" indent="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None/>
        <a:defRPr sz="1600" b="0" i="0" kern="1200">
          <a:solidFill>
            <a:schemeClr val="bg1">
              <a:lumMod val="50000"/>
            </a:schemeClr>
          </a:solidFill>
          <a:latin typeface="Arial" charset="0"/>
          <a:ea typeface="Arial" charset="0"/>
          <a:cs typeface="Arial" charset="0"/>
        </a:defRPr>
      </a:lvl4pPr>
      <a:lvl5pPr marL="1828800" indent="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None/>
        <a:defRPr sz="1600" b="0" i="0" kern="1200">
          <a:solidFill>
            <a:schemeClr val="bg1">
              <a:lumMod val="50000"/>
            </a:schemeClr>
          </a:solidFill>
          <a:latin typeface="Arial" charset="0"/>
          <a:ea typeface="Arial" charset="0"/>
          <a:cs typeface="Arial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4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4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4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hyperlink" Target="https://github.com/milfeld/mkmod" TargetMode="External"/><Relationship Id="rId2" Type="http://schemas.openxmlformats.org/officeDocument/2006/relationships/hyperlink" Target="https://lmod.readthedocs.io/en/latest/015_writing_modules.html" TargetMode="External"/><Relationship Id="rId1" Type="http://schemas.openxmlformats.org/officeDocument/2006/relationships/slideLayout" Target="../slideLayouts/slideLayout4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png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4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hyperlink" Target="https://github.com/TACC/Lmod" TargetMode="External"/><Relationship Id="rId2" Type="http://schemas.openxmlformats.org/officeDocument/2006/relationships/hyperlink" Target="https://lmod.readthedocs.io/en/latest/index.html" TargetMode="External"/><Relationship Id="rId1" Type="http://schemas.openxmlformats.org/officeDocument/2006/relationships/slideLayout" Target="../slideLayouts/slideLayout4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4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png"/><Relationship Id="rId1" Type="http://schemas.openxmlformats.org/officeDocument/2006/relationships/slideLayout" Target="../slideLayouts/slideLayout4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8.xml.rels><?xml version="1.0" encoding="UTF-8" standalone="yes"?>
<Relationships xmlns="http://schemas.openxmlformats.org/package/2006/relationships"><Relationship Id="rId3" Type="http://schemas.openxmlformats.org/officeDocument/2006/relationships/hyperlink" Target="https://github.com/siliu-tacc/sanitytool" TargetMode="External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4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4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4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755135" y="4642135"/>
            <a:ext cx="891541" cy="273844"/>
          </a:xfrm>
        </p:spPr>
        <p:txBody>
          <a:bodyPr/>
          <a:lstStyle/>
          <a:p>
            <a:fld id="{76C8944C-16E7-A441-B126-BD82AE5EB985}" type="datetime1">
              <a:rPr lang="en-US" sz="1400" smtClean="0"/>
              <a:pPr/>
              <a:t>7/31/20</a:t>
            </a:fld>
            <a:endParaRPr lang="en-US" sz="1400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7832816" y="4642135"/>
            <a:ext cx="682532" cy="273844"/>
          </a:xfrm>
        </p:spPr>
        <p:txBody>
          <a:bodyPr/>
          <a:lstStyle/>
          <a:p>
            <a:fld id="{2024AA8B-F1EC-D547-99EC-1807C0CD66CE}" type="slidenum">
              <a:rPr lang="en-US" sz="1400" smtClean="0"/>
              <a:pPr/>
              <a:t>1</a:t>
            </a:fld>
            <a:endParaRPr lang="en-US" sz="1400"/>
          </a:p>
        </p:txBody>
      </p:sp>
      <p:sp>
        <p:nvSpPr>
          <p:cNvPr id="6" name="Text Placeholder 5"/>
          <p:cNvSpPr>
            <a:spLocks noGrp="1"/>
          </p:cNvSpPr>
          <p:nvPr>
            <p:ph type="body" sz="half" idx="2"/>
          </p:nvPr>
        </p:nvSpPr>
        <p:spPr>
          <a:xfrm>
            <a:off x="5273163" y="3225604"/>
            <a:ext cx="3512352" cy="1416531"/>
          </a:xfrm>
        </p:spPr>
        <p:txBody>
          <a:bodyPr>
            <a:noAutofit/>
          </a:bodyPr>
          <a:lstStyle/>
          <a:p>
            <a:r>
              <a:rPr lang="en-US" sz="2400" b="1" i="1" dirty="0">
                <a:latin typeface="Arial" panose="020B0604020202020204" pitchFamily="34" charset="0"/>
                <a:cs typeface="Arial" panose="020B0604020202020204" pitchFamily="34" charset="0"/>
              </a:rPr>
              <a:t>Robert McLay</a:t>
            </a:r>
          </a:p>
          <a:p>
            <a:r>
              <a:rPr lang="en-US" sz="2400" b="1" i="1" dirty="0">
                <a:latin typeface="Arial" panose="020B0604020202020204" pitchFamily="34" charset="0"/>
                <a:cs typeface="Arial" panose="020B0604020202020204" pitchFamily="34" charset="0"/>
              </a:rPr>
              <a:t>TACC HPC</a:t>
            </a:r>
          </a:p>
          <a:p>
            <a:endParaRPr lang="en-US" sz="2400" i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en-US" sz="2800" i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861679" y="3225604"/>
            <a:ext cx="497626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2400" b="1" dirty="0"/>
              <a:t>PEARC</a:t>
            </a:r>
            <a:r>
              <a:rPr lang="zh-CN" altLang="en-US" sz="2400" b="1" dirty="0"/>
              <a:t> </a:t>
            </a:r>
            <a:r>
              <a:rPr lang="en-US" altLang="zh-CN" sz="2400" b="1" dirty="0"/>
              <a:t>2020</a:t>
            </a:r>
          </a:p>
          <a:p>
            <a:r>
              <a:rPr lang="en-US" sz="2400" b="1" i="1" dirty="0">
                <a:latin typeface="Arial" panose="020B0604020202020204" pitchFamily="34" charset="0"/>
                <a:cs typeface="Arial" panose="020B0604020202020204" pitchFamily="34" charset="0"/>
              </a:rPr>
              <a:t>July 2020	          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1" y="1284349"/>
            <a:ext cx="914399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b="1" dirty="0">
                <a:latin typeface="Arial" panose="020B0604020202020204" pitchFamily="34" charset="0"/>
                <a:cs typeface="Arial" panose="020B0604020202020204" pitchFamily="34" charset="0"/>
              </a:rPr>
              <a:t>Modern HPC Tools</a:t>
            </a:r>
            <a:endParaRPr lang="en-US" sz="4000" b="1" i="1" dirty="0">
              <a:solidFill>
                <a:schemeClr val="accent2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8571715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B4CCE0A-6418-C44A-B03F-E304257CB4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8649" y="0"/>
            <a:ext cx="7886700" cy="994172"/>
          </a:xfrm>
        </p:spPr>
        <p:txBody>
          <a:bodyPr>
            <a:normAutofit/>
          </a:bodyPr>
          <a:lstStyle/>
          <a:p>
            <a:r>
              <a:rPr lang="en-US" sz="3600" dirty="0"/>
              <a:t>Basic Module Commands (1)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4FFBA7-A8C8-EE4E-88A8-43C0EBFA2A4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28649" y="895881"/>
            <a:ext cx="7886700" cy="4020363"/>
          </a:xfrm>
        </p:spPr>
        <p:txBody>
          <a:bodyPr>
            <a:noAutofit/>
          </a:bodyPr>
          <a:lstStyle/>
          <a:p>
            <a:r>
              <a:rPr lang="en-US" sz="2000" dirty="0"/>
              <a:t># List the modules already loaded</a:t>
            </a:r>
          </a:p>
          <a:p>
            <a:r>
              <a:rPr lang="en-US" sz="2000" dirty="0"/>
              <a:t>$ </a:t>
            </a:r>
            <a:r>
              <a:rPr lang="en-US" sz="2000" dirty="0">
                <a:solidFill>
                  <a:srgbClr val="7030A0"/>
                </a:solidFill>
              </a:rPr>
              <a:t>module list</a:t>
            </a:r>
          </a:p>
          <a:p>
            <a:endParaRPr lang="en-US" sz="800" dirty="0"/>
          </a:p>
          <a:p>
            <a:r>
              <a:rPr lang="en-US" sz="2000" dirty="0"/>
              <a:t># Show what modules are available to be loaded</a:t>
            </a:r>
          </a:p>
          <a:p>
            <a:r>
              <a:rPr lang="en-US" sz="2000" dirty="0"/>
              <a:t>$ </a:t>
            </a:r>
            <a:r>
              <a:rPr lang="en-US" sz="2000" dirty="0">
                <a:solidFill>
                  <a:srgbClr val="7030A0"/>
                </a:solidFill>
              </a:rPr>
              <a:t>module avail</a:t>
            </a:r>
          </a:p>
          <a:p>
            <a:endParaRPr lang="en-US" sz="800" dirty="0"/>
          </a:p>
          <a:p>
            <a:r>
              <a:rPr lang="en-US" sz="2000" dirty="0"/>
              <a:t># Load a package </a:t>
            </a:r>
          </a:p>
          <a:p>
            <a:r>
              <a:rPr lang="en-US" sz="2000" dirty="0"/>
              <a:t>$ </a:t>
            </a:r>
            <a:r>
              <a:rPr lang="en-US" sz="2000" dirty="0">
                <a:solidFill>
                  <a:srgbClr val="7030A0"/>
                </a:solidFill>
              </a:rPr>
              <a:t>module load </a:t>
            </a:r>
            <a:r>
              <a:rPr lang="en-US" sz="2000" dirty="0" err="1">
                <a:solidFill>
                  <a:srgbClr val="7030A0"/>
                </a:solidFill>
              </a:rPr>
              <a:t>matlab</a:t>
            </a:r>
            <a:endParaRPr lang="en-US" sz="2000" dirty="0">
              <a:solidFill>
                <a:srgbClr val="7030A0"/>
              </a:solidFill>
            </a:endParaRPr>
          </a:p>
          <a:p>
            <a:endParaRPr lang="en-US" sz="800" dirty="0"/>
          </a:p>
          <a:p>
            <a:r>
              <a:rPr lang="en-US" sz="2000" dirty="0"/>
              <a:t># Unload a package</a:t>
            </a:r>
          </a:p>
          <a:p>
            <a:r>
              <a:rPr lang="en-US" sz="2000" dirty="0"/>
              <a:t>$ </a:t>
            </a:r>
            <a:r>
              <a:rPr lang="en-US" sz="2000" dirty="0">
                <a:solidFill>
                  <a:srgbClr val="7030A0"/>
                </a:solidFill>
              </a:rPr>
              <a:t>module unload </a:t>
            </a:r>
            <a:r>
              <a:rPr lang="en-US" sz="2000" dirty="0" err="1">
                <a:solidFill>
                  <a:srgbClr val="7030A0"/>
                </a:solidFill>
              </a:rPr>
              <a:t>matlab</a:t>
            </a:r>
            <a:r>
              <a:rPr lang="en-US" sz="2000" dirty="0">
                <a:solidFill>
                  <a:srgbClr val="7030A0"/>
                </a:solidFill>
              </a:rPr>
              <a:t> 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6AE8E4D-54E3-D24A-9D47-2DB315E52D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1CF084-2772-C349-B0E7-85F7FA7178FB}" type="datetime1">
              <a:rPr lang="en-US" smtClean="0"/>
              <a:pPr/>
              <a:t>7/31/20</a:t>
            </a:fld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195AC7A-15D8-D045-81E0-9BF557BA9B9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4AA8B-F1EC-D547-99EC-1807C0CD66CE}" type="slidenum">
              <a:rPr lang="en-US" smtClean="0"/>
              <a:pPr/>
              <a:t>10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374598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B4CCE0A-6418-C44A-B03F-E304257CB4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8649" y="0"/>
            <a:ext cx="7886700" cy="994172"/>
          </a:xfrm>
        </p:spPr>
        <p:txBody>
          <a:bodyPr>
            <a:normAutofit/>
          </a:bodyPr>
          <a:lstStyle/>
          <a:p>
            <a:r>
              <a:rPr lang="en-US" sz="3600" dirty="0"/>
              <a:t>Basic Module Commands (2)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4FFBA7-A8C8-EE4E-88A8-43C0EBFA2A4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28649" y="897938"/>
            <a:ext cx="7886700" cy="4110801"/>
          </a:xfrm>
        </p:spPr>
        <p:txBody>
          <a:bodyPr>
            <a:noAutofit/>
          </a:bodyPr>
          <a:lstStyle/>
          <a:p>
            <a:r>
              <a:rPr lang="en-US" sz="2000" dirty="0"/>
              <a:t># Change from </a:t>
            </a:r>
            <a:r>
              <a:rPr lang="en-US" sz="2000" dirty="0" err="1"/>
              <a:t>impi</a:t>
            </a:r>
            <a:r>
              <a:rPr lang="en-US" sz="2000" dirty="0"/>
              <a:t> to mvapich2</a:t>
            </a:r>
          </a:p>
          <a:p>
            <a:r>
              <a:rPr lang="en-US" sz="2000" dirty="0"/>
              <a:t>$ </a:t>
            </a:r>
            <a:r>
              <a:rPr lang="en-US" sz="2000" dirty="0">
                <a:solidFill>
                  <a:srgbClr val="7030A0"/>
                </a:solidFill>
              </a:rPr>
              <a:t>module </a:t>
            </a:r>
            <a:r>
              <a:rPr lang="en-US" sz="2000" dirty="0" err="1">
                <a:solidFill>
                  <a:srgbClr val="7030A0"/>
                </a:solidFill>
              </a:rPr>
              <a:t>sw</a:t>
            </a:r>
            <a:r>
              <a:rPr lang="en-US" sz="2000" dirty="0">
                <a:solidFill>
                  <a:srgbClr val="7030A0"/>
                </a:solidFill>
              </a:rPr>
              <a:t> </a:t>
            </a:r>
            <a:r>
              <a:rPr lang="en-US" sz="2000" dirty="0" err="1">
                <a:solidFill>
                  <a:srgbClr val="7030A0"/>
                </a:solidFill>
              </a:rPr>
              <a:t>impi</a:t>
            </a:r>
            <a:r>
              <a:rPr lang="en-US" sz="2000" dirty="0">
                <a:solidFill>
                  <a:srgbClr val="7030A0"/>
                </a:solidFill>
              </a:rPr>
              <a:t> mvapich2</a:t>
            </a:r>
          </a:p>
          <a:p>
            <a:endParaRPr lang="en-US" sz="800" dirty="0"/>
          </a:p>
          <a:p>
            <a:r>
              <a:rPr lang="en-US" sz="2000" dirty="0"/>
              <a:t># Go back to an initial set of modules</a:t>
            </a:r>
          </a:p>
          <a:p>
            <a:r>
              <a:rPr lang="en-US" sz="2000" dirty="0"/>
              <a:t>$ </a:t>
            </a:r>
            <a:r>
              <a:rPr lang="en-US" sz="2000" dirty="0">
                <a:solidFill>
                  <a:srgbClr val="7030A0"/>
                </a:solidFill>
              </a:rPr>
              <a:t>module reset</a:t>
            </a:r>
          </a:p>
          <a:p>
            <a:endParaRPr lang="en-US" sz="800" dirty="0"/>
          </a:p>
          <a:p>
            <a:r>
              <a:rPr lang="en-US" sz="2000" dirty="0"/>
              <a:t># Access a </a:t>
            </a:r>
            <a:r>
              <a:rPr lang="en-US" sz="2000" dirty="0" err="1"/>
              <a:t>modulefile’s</a:t>
            </a:r>
            <a:r>
              <a:rPr lang="en-US" sz="2000" dirty="0"/>
              <a:t> help</a:t>
            </a:r>
          </a:p>
          <a:p>
            <a:r>
              <a:rPr lang="en-US" sz="2000" dirty="0"/>
              <a:t>$ </a:t>
            </a:r>
            <a:r>
              <a:rPr lang="en-US" sz="2000" dirty="0">
                <a:solidFill>
                  <a:srgbClr val="7030A0"/>
                </a:solidFill>
              </a:rPr>
              <a:t>module help </a:t>
            </a:r>
            <a:r>
              <a:rPr lang="en-US" sz="2000" dirty="0" err="1">
                <a:solidFill>
                  <a:srgbClr val="7030A0"/>
                </a:solidFill>
              </a:rPr>
              <a:t>lammps</a:t>
            </a:r>
            <a:endParaRPr lang="en-US" sz="2000" dirty="0">
              <a:solidFill>
                <a:srgbClr val="7030A0"/>
              </a:solidFill>
            </a:endParaRPr>
          </a:p>
          <a:p>
            <a:endParaRPr lang="en-US" sz="800" dirty="0"/>
          </a:p>
          <a:p>
            <a:r>
              <a:rPr lang="en-US" sz="2000" dirty="0"/>
              <a:t># Show the description section of a module</a:t>
            </a:r>
          </a:p>
          <a:p>
            <a:r>
              <a:rPr lang="en-US" sz="2000" dirty="0"/>
              <a:t>$ </a:t>
            </a:r>
            <a:r>
              <a:rPr lang="en-US" sz="2000" dirty="0">
                <a:solidFill>
                  <a:srgbClr val="7030A0"/>
                </a:solidFill>
              </a:rPr>
              <a:t>module </a:t>
            </a:r>
            <a:r>
              <a:rPr lang="en-US" sz="2000" dirty="0" err="1">
                <a:solidFill>
                  <a:srgbClr val="7030A0"/>
                </a:solidFill>
              </a:rPr>
              <a:t>whatis</a:t>
            </a:r>
            <a:r>
              <a:rPr lang="en-US" sz="2000" dirty="0">
                <a:solidFill>
                  <a:srgbClr val="7030A0"/>
                </a:solidFill>
              </a:rPr>
              <a:t> </a:t>
            </a:r>
            <a:r>
              <a:rPr lang="en-US" sz="2000" dirty="0" err="1">
                <a:solidFill>
                  <a:srgbClr val="7030A0"/>
                </a:solidFill>
              </a:rPr>
              <a:t>petsc</a:t>
            </a:r>
            <a:endParaRPr lang="en-US" sz="2000" dirty="0">
              <a:solidFill>
                <a:srgbClr val="7030A0"/>
              </a:solidFill>
            </a:endParaRP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6AE8E4D-54E3-D24A-9D47-2DB315E52D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2EB087-10E2-C840-A6A5-68E036B2BC8A}" type="datetime1">
              <a:rPr lang="en-US" smtClean="0"/>
              <a:pPr/>
              <a:t>7/31/20</a:t>
            </a:fld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195AC7A-15D8-D045-81E0-9BF557BA9B9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4AA8B-F1EC-D547-99EC-1807C0CD66CE}" type="slidenum">
              <a:rPr lang="en-US" smtClean="0"/>
              <a:pPr/>
              <a:t>11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8164349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A37D0E-0C1E-E345-AFC0-A2E29BBA167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8649" y="0"/>
            <a:ext cx="7886700" cy="994172"/>
          </a:xfrm>
        </p:spPr>
        <p:txBody>
          <a:bodyPr>
            <a:normAutofit/>
          </a:bodyPr>
          <a:lstStyle/>
          <a:p>
            <a:r>
              <a:rPr lang="en-US" sz="3600" dirty="0">
                <a:solidFill>
                  <a:srgbClr val="7030A0"/>
                </a:solidFill>
              </a:rPr>
              <a:t>ml</a:t>
            </a:r>
            <a:r>
              <a:rPr lang="en-US" sz="3600" dirty="0"/>
              <a:t>: A Convenient Tool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9EF1A62-BDA8-0C48-900B-11DD9703E74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41300" y="1143027"/>
            <a:ext cx="7886700" cy="3263504"/>
          </a:xfrm>
        </p:spPr>
        <p:txBody>
          <a:bodyPr>
            <a:noAutofit/>
          </a:bodyPr>
          <a:lstStyle/>
          <a:p>
            <a:r>
              <a:rPr lang="en-US" sz="2000" dirty="0"/>
              <a:t># This means module list</a:t>
            </a:r>
          </a:p>
          <a:p>
            <a:r>
              <a:rPr lang="en-US" sz="2000" dirty="0"/>
              <a:t>$ </a:t>
            </a:r>
            <a:r>
              <a:rPr lang="en-US" sz="2000" dirty="0">
                <a:solidFill>
                  <a:srgbClr val="7030A0"/>
                </a:solidFill>
              </a:rPr>
              <a:t>ml</a:t>
            </a:r>
          </a:p>
          <a:p>
            <a:endParaRPr lang="en-US" sz="800" dirty="0"/>
          </a:p>
          <a:p>
            <a:r>
              <a:rPr lang="en-US" sz="2000" dirty="0"/>
              <a:t># Module load and unload</a:t>
            </a:r>
          </a:p>
          <a:p>
            <a:r>
              <a:rPr lang="en-US" sz="2000" dirty="0"/>
              <a:t>$ </a:t>
            </a:r>
            <a:r>
              <a:rPr lang="en-US" sz="2000" dirty="0">
                <a:solidFill>
                  <a:srgbClr val="7030A0"/>
                </a:solidFill>
              </a:rPr>
              <a:t>ml </a:t>
            </a:r>
            <a:r>
              <a:rPr lang="en-US" sz="2000" dirty="0" err="1">
                <a:solidFill>
                  <a:srgbClr val="7030A0"/>
                </a:solidFill>
              </a:rPr>
              <a:t>matlab</a:t>
            </a:r>
            <a:endParaRPr lang="en-US" sz="2000" dirty="0">
              <a:solidFill>
                <a:srgbClr val="7030A0"/>
              </a:solidFill>
            </a:endParaRPr>
          </a:p>
          <a:p>
            <a:r>
              <a:rPr lang="en-US" sz="2000" dirty="0"/>
              <a:t>$ </a:t>
            </a:r>
            <a:r>
              <a:rPr lang="en-US" sz="2000" dirty="0">
                <a:solidFill>
                  <a:srgbClr val="7030A0"/>
                </a:solidFill>
              </a:rPr>
              <a:t>ml -</a:t>
            </a:r>
            <a:r>
              <a:rPr lang="en-US" sz="2000" dirty="0" err="1">
                <a:solidFill>
                  <a:srgbClr val="7030A0"/>
                </a:solidFill>
              </a:rPr>
              <a:t>matlab</a:t>
            </a:r>
            <a:endParaRPr lang="en-US" sz="2000" dirty="0">
              <a:solidFill>
                <a:srgbClr val="7030A0"/>
              </a:solidFill>
            </a:endParaRPr>
          </a:p>
          <a:p>
            <a:endParaRPr lang="en-US" sz="800" dirty="0"/>
          </a:p>
          <a:p>
            <a:r>
              <a:rPr lang="en-US" sz="2000" dirty="0"/>
              <a:t># Do it in one single line</a:t>
            </a:r>
          </a:p>
          <a:p>
            <a:r>
              <a:rPr lang="en-US" sz="2000" dirty="0"/>
              <a:t>$ </a:t>
            </a:r>
            <a:r>
              <a:rPr lang="en-US" sz="2000" dirty="0">
                <a:solidFill>
                  <a:srgbClr val="7030A0"/>
                </a:solidFill>
              </a:rPr>
              <a:t>ml </a:t>
            </a:r>
            <a:r>
              <a:rPr lang="en-US" sz="2000" dirty="0" err="1">
                <a:solidFill>
                  <a:srgbClr val="7030A0"/>
                </a:solidFill>
              </a:rPr>
              <a:t>netcdf</a:t>
            </a:r>
            <a:r>
              <a:rPr lang="en-US" sz="2000" dirty="0">
                <a:solidFill>
                  <a:srgbClr val="7030A0"/>
                </a:solidFill>
              </a:rPr>
              <a:t> hdf5 -</a:t>
            </a:r>
            <a:r>
              <a:rPr lang="en-US" sz="2000" dirty="0" err="1">
                <a:solidFill>
                  <a:srgbClr val="7030A0"/>
                </a:solidFill>
              </a:rPr>
              <a:t>gsl</a:t>
            </a:r>
            <a:endParaRPr lang="en-US" sz="2000" dirty="0">
              <a:solidFill>
                <a:srgbClr val="7030A0"/>
              </a:solidFill>
            </a:endParaRPr>
          </a:p>
          <a:p>
            <a:endParaRPr lang="en-US" sz="2000" dirty="0"/>
          </a:p>
          <a:p>
            <a:endParaRPr lang="en-US" sz="2000" dirty="0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1FC7246-1CE9-AB4A-BAF3-E4B55734E7E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4AB0E6-8F5C-9844-BD99-4585CAEC4B2B}" type="datetime1">
              <a:rPr lang="en-US" smtClean="0"/>
              <a:pPr/>
              <a:t>7/31/20</a:t>
            </a:fld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667A3E3D-26C9-244A-AE79-DB0A9006D82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4AA8B-F1EC-D547-99EC-1807C0CD66CE}" type="slidenum">
              <a:rPr lang="en-US" smtClean="0"/>
              <a:pPr/>
              <a:t>12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0262356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DAAF39D-CA8E-D14D-B804-5AD6F0BC714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14324" y="0"/>
            <a:ext cx="8515350" cy="994172"/>
          </a:xfrm>
        </p:spPr>
        <p:txBody>
          <a:bodyPr>
            <a:noAutofit/>
          </a:bodyPr>
          <a:lstStyle/>
          <a:p>
            <a:r>
              <a:rPr lang="en-US" sz="3600" dirty="0"/>
              <a:t>Save/load Your Own Collection (1)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E471D6D-73DD-644C-B129-E761A2648B5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41300" y="1163906"/>
            <a:ext cx="7886700" cy="3263504"/>
          </a:xfrm>
        </p:spPr>
        <p:txBody>
          <a:bodyPr>
            <a:normAutofit/>
          </a:bodyPr>
          <a:lstStyle/>
          <a:p>
            <a:r>
              <a:rPr lang="en-US" sz="2000" dirty="0"/>
              <a:t># Save the designed collection of modules</a:t>
            </a:r>
            <a:endParaRPr lang="en-US" sz="2000" dirty="0">
              <a:solidFill>
                <a:srgbClr val="7030A0"/>
              </a:solidFill>
            </a:endParaRPr>
          </a:p>
          <a:p>
            <a:r>
              <a:rPr lang="en-US" sz="2000" dirty="0"/>
              <a:t>$</a:t>
            </a:r>
            <a:r>
              <a:rPr lang="en-US" sz="2000" dirty="0">
                <a:solidFill>
                  <a:srgbClr val="7030A0"/>
                </a:solidFill>
              </a:rPr>
              <a:t> module save</a:t>
            </a:r>
          </a:p>
          <a:p>
            <a:endParaRPr lang="en-US" sz="2000" dirty="0"/>
          </a:p>
          <a:p>
            <a:r>
              <a:rPr lang="en-US" sz="2000" dirty="0"/>
              <a:t># Restore the designed collection</a:t>
            </a:r>
          </a:p>
          <a:p>
            <a:r>
              <a:rPr lang="en-US" sz="2000" dirty="0"/>
              <a:t>$ </a:t>
            </a:r>
            <a:r>
              <a:rPr lang="en-US" sz="2000" dirty="0">
                <a:solidFill>
                  <a:srgbClr val="7030A0"/>
                </a:solidFill>
              </a:rPr>
              <a:t>module restore</a:t>
            </a:r>
          </a:p>
          <a:p>
            <a:endParaRPr lang="en-US" sz="2000" dirty="0">
              <a:solidFill>
                <a:srgbClr val="7030A0"/>
              </a:solidFill>
            </a:endParaRPr>
          </a:p>
          <a:p>
            <a:r>
              <a:rPr lang="en-US" sz="2000" dirty="0"/>
              <a:t># List the collections </a:t>
            </a:r>
          </a:p>
          <a:p>
            <a:r>
              <a:rPr lang="en-US" sz="2000" dirty="0">
                <a:solidFill>
                  <a:srgbClr val="7030A0"/>
                </a:solidFill>
              </a:rPr>
              <a:t>$ module </a:t>
            </a:r>
            <a:r>
              <a:rPr lang="en-US" sz="2000" dirty="0" err="1">
                <a:solidFill>
                  <a:srgbClr val="7030A0"/>
                </a:solidFill>
              </a:rPr>
              <a:t>savelist</a:t>
            </a:r>
            <a:endParaRPr lang="en-US" sz="2000" dirty="0">
              <a:solidFill>
                <a:srgbClr val="7030A0"/>
              </a:solidFill>
            </a:endParaRPr>
          </a:p>
          <a:p>
            <a:endParaRPr lang="en-US" sz="2000" dirty="0">
              <a:solidFill>
                <a:srgbClr val="7030A0"/>
              </a:solidFill>
            </a:endParaRPr>
          </a:p>
          <a:p>
            <a:endParaRPr lang="en-US" sz="2000" dirty="0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BC61B0C-2243-A947-9756-BFD9D9789F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E3043A-0A7D-DA4C-9F55-1B7943C8C19B}" type="datetime1">
              <a:rPr lang="en-US" smtClean="0"/>
              <a:pPr/>
              <a:t>7/31/20</a:t>
            </a:fld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C76ECA4-ADD5-4049-81C8-007938E14E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4AA8B-F1EC-D547-99EC-1807C0CD66CE}" type="slidenum">
              <a:rPr lang="en-US" smtClean="0"/>
              <a:pPr/>
              <a:t>13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2810847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E471D6D-73DD-644C-B129-E761A2648B5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0667" y="1163906"/>
            <a:ext cx="7886700" cy="3263504"/>
          </a:xfrm>
        </p:spPr>
        <p:txBody>
          <a:bodyPr>
            <a:normAutofit fontScale="77500" lnSpcReduction="20000"/>
          </a:bodyPr>
          <a:lstStyle/>
          <a:p>
            <a:r>
              <a:rPr lang="en-US" dirty="0"/>
              <a:t>Users can have as many collections as they like.</a:t>
            </a:r>
          </a:p>
          <a:p>
            <a:endParaRPr lang="en-US" dirty="0"/>
          </a:p>
          <a:p>
            <a:r>
              <a:rPr lang="en-US" dirty="0"/>
              <a:t># Save to a named collection</a:t>
            </a:r>
          </a:p>
          <a:p>
            <a:r>
              <a:rPr lang="en-US" dirty="0"/>
              <a:t>$ </a:t>
            </a:r>
            <a:r>
              <a:rPr lang="en-US" dirty="0">
                <a:solidFill>
                  <a:srgbClr val="7030A0"/>
                </a:solidFill>
              </a:rPr>
              <a:t>module save </a:t>
            </a:r>
            <a:r>
              <a:rPr lang="en-US" dirty="0" err="1">
                <a:solidFill>
                  <a:srgbClr val="7030A0"/>
                </a:solidFill>
              </a:rPr>
              <a:t>my_collection</a:t>
            </a:r>
            <a:endParaRPr lang="en-US" dirty="0">
              <a:solidFill>
                <a:srgbClr val="7030A0"/>
              </a:solidFill>
            </a:endParaRPr>
          </a:p>
          <a:p>
            <a:endParaRPr lang="en-US" dirty="0"/>
          </a:p>
          <a:p>
            <a:r>
              <a:rPr lang="en-US" dirty="0"/>
              <a:t># List the contents of a collection (default)</a:t>
            </a:r>
            <a:endParaRPr lang="en-US" dirty="0">
              <a:solidFill>
                <a:srgbClr val="7030A0"/>
              </a:solidFill>
            </a:endParaRPr>
          </a:p>
          <a:p>
            <a:r>
              <a:rPr lang="en-US" dirty="0">
                <a:solidFill>
                  <a:srgbClr val="7030A0"/>
                </a:solidFill>
              </a:rPr>
              <a:t># module describe</a:t>
            </a:r>
          </a:p>
          <a:p>
            <a:endParaRPr lang="en-US" dirty="0"/>
          </a:p>
          <a:p>
            <a:r>
              <a:rPr lang="en-US" dirty="0"/>
              <a:t># Restore that named collection with</a:t>
            </a:r>
          </a:p>
          <a:p>
            <a:r>
              <a:rPr lang="en-US" dirty="0"/>
              <a:t>$ </a:t>
            </a:r>
            <a:r>
              <a:rPr lang="en-US" dirty="0">
                <a:solidFill>
                  <a:srgbClr val="7030A0"/>
                </a:solidFill>
              </a:rPr>
              <a:t>module restore </a:t>
            </a:r>
            <a:r>
              <a:rPr lang="en-US" dirty="0" err="1">
                <a:solidFill>
                  <a:srgbClr val="7030A0"/>
                </a:solidFill>
              </a:rPr>
              <a:t>my_collection</a:t>
            </a:r>
            <a:endParaRPr lang="en-US" dirty="0">
              <a:solidFill>
                <a:srgbClr val="7030A0"/>
              </a:solidFill>
            </a:endParaRPr>
          </a:p>
          <a:p>
            <a:endParaRPr lang="en-US" sz="2000" dirty="0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BC61B0C-2243-A947-9756-BFD9D9789F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116B8-5FF5-3242-8285-ACAAC5D5E5D1}" type="datetime1">
              <a:rPr lang="en-US" smtClean="0"/>
              <a:pPr/>
              <a:t>7/31/20</a:t>
            </a:fld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C76ECA4-ADD5-4049-81C8-007938E14E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4AA8B-F1EC-D547-99EC-1807C0CD66CE}" type="slidenum">
              <a:rPr lang="en-US" smtClean="0"/>
              <a:pPr/>
              <a:t>14</a:t>
            </a:fld>
            <a:endParaRPr lang="en-US" dirty="0"/>
          </a:p>
        </p:txBody>
      </p:sp>
      <p:sp>
        <p:nvSpPr>
          <p:cNvPr id="8" name="Title 1">
            <a:extLst>
              <a:ext uri="{FF2B5EF4-FFF2-40B4-BE49-F238E27FC236}">
                <a16:creationId xmlns:a16="http://schemas.microsoft.com/office/drawing/2014/main" id="{FE8564A0-C833-EF40-AEEA-D42FB5F0CD99}"/>
              </a:ext>
            </a:extLst>
          </p:cNvPr>
          <p:cNvSpPr txBox="1">
            <a:spLocks/>
          </p:cNvSpPr>
          <p:nvPr/>
        </p:nvSpPr>
        <p:spPr>
          <a:xfrm>
            <a:off x="314324" y="0"/>
            <a:ext cx="8515350" cy="99417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b="1" i="0" kern="1200">
                <a:solidFill>
                  <a:schemeClr val="tx1"/>
                </a:solidFill>
                <a:latin typeface="Arial" charset="0"/>
                <a:ea typeface="Arial" charset="0"/>
                <a:cs typeface="Arial" charset="0"/>
              </a:defRPr>
            </a:lvl1pPr>
          </a:lstStyle>
          <a:p>
            <a:r>
              <a:rPr lang="en-US" sz="3600" dirty="0"/>
              <a:t>Save/load Your Own Collection (2)</a:t>
            </a:r>
          </a:p>
        </p:txBody>
      </p:sp>
    </p:spTree>
    <p:extLst>
      <p:ext uri="{BB962C8B-B14F-4D97-AF65-F5344CB8AC3E}">
        <p14:creationId xmlns:p14="http://schemas.microsoft.com/office/powerpoint/2010/main" val="206890735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45B2D9B-F4D4-0748-9E34-06F87C104F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20717" y="0"/>
            <a:ext cx="9049407" cy="994172"/>
          </a:xfrm>
        </p:spPr>
        <p:txBody>
          <a:bodyPr>
            <a:noAutofit/>
          </a:bodyPr>
          <a:lstStyle/>
          <a:p>
            <a:r>
              <a:rPr lang="en-US" sz="3600" dirty="0"/>
              <a:t>Define and Use Your Own </a:t>
            </a:r>
            <a:r>
              <a:rPr lang="en-US" sz="3600" dirty="0" err="1"/>
              <a:t>Modulefiles</a:t>
            </a:r>
            <a:endParaRPr lang="en-US" sz="3600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0E9FCCE-3DE5-AE41-A582-CC4C3ED796E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41436" y="1353453"/>
            <a:ext cx="8607971" cy="3263504"/>
          </a:xfrm>
        </p:spPr>
        <p:txBody>
          <a:bodyPr/>
          <a:lstStyle/>
          <a:p>
            <a:r>
              <a:rPr lang="en-US" dirty="0"/>
              <a:t>Define your own module files 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dirty="0"/>
              <a:t>Start with an existing </a:t>
            </a:r>
            <a:r>
              <a:rPr lang="en-US" dirty="0" err="1"/>
              <a:t>modulefile</a:t>
            </a:r>
            <a:endParaRPr lang="en-US" dirty="0"/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dirty="0"/>
              <a:t>Easy to share with your colleagues</a:t>
            </a:r>
          </a:p>
          <a:p>
            <a:endParaRPr lang="en-US" dirty="0"/>
          </a:p>
          <a:p>
            <a:r>
              <a:rPr lang="en-US" dirty="0"/>
              <a:t>$ </a:t>
            </a:r>
            <a:r>
              <a:rPr lang="en-US" dirty="0">
                <a:solidFill>
                  <a:srgbClr val="7030A0"/>
                </a:solidFill>
              </a:rPr>
              <a:t>module use /scratch1/01255/</a:t>
            </a:r>
            <a:r>
              <a:rPr lang="en-US" dirty="0" err="1">
                <a:solidFill>
                  <a:srgbClr val="7030A0"/>
                </a:solidFill>
              </a:rPr>
              <a:t>siliu</a:t>
            </a:r>
            <a:r>
              <a:rPr lang="en-US" dirty="0">
                <a:solidFill>
                  <a:srgbClr val="7030A0"/>
                </a:solidFill>
              </a:rPr>
              <a:t>/mvapich2/</a:t>
            </a:r>
            <a:r>
              <a:rPr lang="en-US" dirty="0" err="1">
                <a:solidFill>
                  <a:srgbClr val="7030A0"/>
                </a:solidFill>
              </a:rPr>
              <a:t>modulefiles</a:t>
            </a:r>
            <a:r>
              <a:rPr lang="en-US" dirty="0">
                <a:solidFill>
                  <a:srgbClr val="7030A0"/>
                </a:solidFill>
              </a:rPr>
              <a:t>/</a:t>
            </a:r>
          </a:p>
          <a:p>
            <a:r>
              <a:rPr lang="en-US" dirty="0"/>
              <a:t>$</a:t>
            </a:r>
            <a:r>
              <a:rPr lang="en-US" dirty="0">
                <a:solidFill>
                  <a:srgbClr val="7030A0"/>
                </a:solidFill>
              </a:rPr>
              <a:t> module load mvapich2-test/2.x-intel19 </a:t>
            </a:r>
          </a:p>
          <a:p>
            <a:endParaRPr lang="en-US" dirty="0">
              <a:solidFill>
                <a:srgbClr val="7030A0"/>
              </a:solidFill>
            </a:endParaRP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32FAA26-FE7A-8944-9916-90333925608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F81A82-2C14-6142-B3C0-5CEFB176D0E8}" type="datetime1">
              <a:rPr lang="en-US" smtClean="0"/>
              <a:pPr/>
              <a:t>7/31/20</a:t>
            </a:fld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D82F2BCD-8417-CF4F-A687-5823344402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4AA8B-F1EC-D547-99EC-1807C0CD66CE}" type="slidenum">
              <a:rPr lang="en-US" smtClean="0"/>
              <a:pPr/>
              <a:t>15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77559868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8F35A3A-CA19-1346-AA12-E74AF70136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Create Your Own </a:t>
            </a:r>
            <a:r>
              <a:rPr lang="en-US" sz="3600" dirty="0" err="1"/>
              <a:t>Modulefile</a:t>
            </a:r>
            <a:endParaRPr lang="en-US" sz="3600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D05A597-7F2A-7C4E-9156-FA5A97A07D8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dirty="0"/>
              <a:t>Start with existing one built by a module expert</a:t>
            </a:r>
          </a:p>
          <a:p>
            <a:endParaRPr lang="en-US" sz="800" dirty="0"/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dirty="0"/>
              <a:t>An introduction of writing </a:t>
            </a:r>
            <a:r>
              <a:rPr lang="en-US" dirty="0" err="1"/>
              <a:t>Modulefiles</a:t>
            </a:r>
            <a:r>
              <a:rPr lang="en-US" dirty="0"/>
              <a:t>:</a:t>
            </a:r>
          </a:p>
          <a:p>
            <a:pPr lvl="1"/>
            <a:r>
              <a:rPr lang="en-US" dirty="0">
                <a:hlinkClick r:id="rId2"/>
              </a:rPr>
              <a:t>https://lmod.readthedocs.io/en/latest/015_writing_modules.html</a:t>
            </a:r>
            <a:endParaRPr lang="en-US" dirty="0"/>
          </a:p>
          <a:p>
            <a:endParaRPr lang="en-US" sz="800" dirty="0"/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dirty="0" err="1"/>
              <a:t>Mkmod</a:t>
            </a:r>
            <a:r>
              <a:rPr lang="en-US" dirty="0"/>
              <a:t>: A tool automatically creates a </a:t>
            </a:r>
            <a:r>
              <a:rPr lang="en-US" dirty="0" err="1"/>
              <a:t>modulefile</a:t>
            </a:r>
            <a:endParaRPr lang="en-US" dirty="0"/>
          </a:p>
          <a:p>
            <a:pPr lvl="1"/>
            <a:r>
              <a:rPr lang="en-US" dirty="0">
                <a:hlinkClick r:id="rId3"/>
              </a:rPr>
              <a:t>https://github.com/milfeld/mkmod</a:t>
            </a:r>
            <a:endParaRPr lang="en-US" dirty="0"/>
          </a:p>
          <a:p>
            <a:endParaRPr lang="en-US" sz="2000" dirty="0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1D5198-9BBB-C54A-BD1A-4A9E91A858E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A6FC3F-783D-1543-896B-13FDEC942480}" type="datetime1">
              <a:rPr lang="en-US" smtClean="0"/>
              <a:pPr/>
              <a:t>7/31/20</a:t>
            </a:fld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4034768-82D7-AC44-A7CD-67692982EE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4AA8B-F1EC-D547-99EC-1807C0CD66CE}" type="slidenum">
              <a:rPr lang="en-US" smtClean="0"/>
              <a:pPr/>
              <a:t>16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37310890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3084F53-3442-544D-BCE6-DFA0406769D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7" name="Content Placeholder 6" descr="A close up of a map&#10;&#10;Description automatically generated">
            <a:extLst>
              <a:ext uri="{FF2B5EF4-FFF2-40B4-BE49-F238E27FC236}">
                <a16:creationId xmlns:a16="http://schemas.microsoft.com/office/drawing/2014/main" id="{7BA7207C-4C9D-5341-A251-FBB7B20A219F}"/>
              </a:ext>
            </a:extLst>
          </p:cNvPr>
          <p:cNvPicPr>
            <a:picLocks noGrp="1" noChangeAspect="1"/>
          </p:cNvPicPr>
          <p:nvPr>
            <p:ph idx="1"/>
          </p:nvPr>
        </p:nvPicPr>
        <p:blipFill>
          <a:blip r:embed="rId3"/>
          <a:stretch>
            <a:fillRect/>
          </a:stretch>
        </p:blipFill>
        <p:spPr>
          <a:xfrm>
            <a:off x="447896" y="408786"/>
            <a:ext cx="7886700" cy="4358478"/>
          </a:xfrm>
        </p:spPr>
      </p:pic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2428691-08C6-1F40-B499-B3F5E1F06E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110713-E843-1141-99DA-6A2FDB108AFA}" type="datetime1">
              <a:rPr lang="en-US" smtClean="0"/>
              <a:pPr/>
              <a:t>7/31/20</a:t>
            </a:fld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D8068C94-ED54-1743-8C39-CF1C986C93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4AA8B-F1EC-D547-99EC-1807C0CD66CE}" type="slidenum">
              <a:rPr lang="en-US" smtClean="0"/>
              <a:pPr/>
              <a:t>17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91290640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CEAB942-18A6-3E42-AAE0-5F0D7D57515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 err="1"/>
              <a:t>Lmod</a:t>
            </a:r>
            <a:r>
              <a:rPr lang="en-US" sz="3600" dirty="0"/>
              <a:t> References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F39985A-9295-364A-BBF5-F3F62ABC09F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dirty="0" err="1"/>
              <a:t>Lmod</a:t>
            </a:r>
            <a:r>
              <a:rPr lang="en-US" dirty="0"/>
              <a:t> Documentation</a:t>
            </a:r>
          </a:p>
          <a:p>
            <a:pPr lvl="1"/>
            <a:r>
              <a:rPr lang="en-US" sz="2400" dirty="0">
                <a:hlinkClick r:id="rId2"/>
              </a:rPr>
              <a:t>https://lmod.readthedocs.io</a:t>
            </a:r>
            <a:endParaRPr lang="en-US" sz="2400" dirty="0"/>
          </a:p>
          <a:p>
            <a:endParaRPr lang="en-US" dirty="0"/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dirty="0"/>
              <a:t>TACC/</a:t>
            </a:r>
            <a:r>
              <a:rPr lang="en-US" dirty="0" err="1"/>
              <a:t>Lmod</a:t>
            </a:r>
            <a:r>
              <a:rPr lang="en-US" dirty="0"/>
              <a:t> on </a:t>
            </a:r>
            <a:r>
              <a:rPr lang="en-US" dirty="0" err="1"/>
              <a:t>github</a:t>
            </a:r>
            <a:endParaRPr lang="en-US" dirty="0"/>
          </a:p>
          <a:p>
            <a:pPr lvl="1"/>
            <a:r>
              <a:rPr lang="en-US" sz="2400" dirty="0">
                <a:hlinkClick r:id="rId3"/>
              </a:rPr>
              <a:t>https://github.com/TACC/Lmod</a:t>
            </a:r>
            <a:endParaRPr lang="en-US" sz="2400" dirty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D0A9533-D787-564E-B97E-F258428844F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955D2C-5E34-B042-9058-7453E02C6F30}" type="datetime1">
              <a:rPr lang="en-US" smtClean="0"/>
              <a:pPr/>
              <a:t>7/31/20</a:t>
            </a:fld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5385556-D9AB-7D43-AE56-C721AE364F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4AA8B-F1EC-D547-99EC-1807C0CD66CE}" type="slidenum">
              <a:rPr lang="en-US" smtClean="0"/>
              <a:pPr/>
              <a:t>18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18929790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F4D2115-7B65-6641-8F2B-ACD786366C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CE917E-1B0D-974E-B6F8-3E30A95CDB21}" type="datetime1">
              <a:rPr lang="en-US" smtClean="0"/>
              <a:pPr/>
              <a:t>7/31/20</a:t>
            </a:fld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2A136D6-BB5C-1F43-BA94-7A20576A663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4AA8B-F1EC-D547-99EC-1807C0CD66CE}" type="slidenum">
              <a:rPr lang="en-US" smtClean="0"/>
              <a:pPr/>
              <a:t>19</a:t>
            </a:fld>
            <a:endParaRPr lang="en-US" dirty="0"/>
          </a:p>
        </p:txBody>
      </p:sp>
      <p:sp>
        <p:nvSpPr>
          <p:cNvPr id="6" name="Title 1">
            <a:extLst>
              <a:ext uri="{FF2B5EF4-FFF2-40B4-BE49-F238E27FC236}">
                <a16:creationId xmlns:a16="http://schemas.microsoft.com/office/drawing/2014/main" id="{B242A798-8339-D549-8043-CAEFCE78824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38539" y="1140857"/>
            <a:ext cx="8905461" cy="1996727"/>
          </a:xfrm>
        </p:spPr>
        <p:txBody>
          <a:bodyPr>
            <a:normAutofit/>
          </a:bodyPr>
          <a:lstStyle/>
          <a:p>
            <a:r>
              <a:rPr lang="en-US" sz="4000" dirty="0" err="1"/>
              <a:t>SanityTool</a:t>
            </a:r>
            <a:br>
              <a:rPr lang="en-US" sz="4000" dirty="0"/>
            </a:br>
            <a:r>
              <a:rPr lang="zh-CN" altLang="en-US" sz="4000" dirty="0"/>
              <a:t>      </a:t>
            </a:r>
            <a:r>
              <a:rPr lang="en-US" sz="4000" dirty="0"/>
              <a:t>Make my user environment valid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3D3706DD-546F-B942-B86F-F700CC9DC634}"/>
              </a:ext>
            </a:extLst>
          </p:cNvPr>
          <p:cNvSpPr txBox="1"/>
          <p:nvPr/>
        </p:nvSpPr>
        <p:spPr>
          <a:xfrm>
            <a:off x="2314575" y="771525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218213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2D71773-E29E-FE40-8B02-15E67C03B5E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8650" y="0"/>
            <a:ext cx="7886700" cy="994172"/>
          </a:xfrm>
        </p:spPr>
        <p:txBody>
          <a:bodyPr>
            <a:normAutofit/>
          </a:bodyPr>
          <a:lstStyle/>
          <a:p>
            <a:r>
              <a:rPr lang="en-US" sz="4000" b="0" dirty="0"/>
              <a:t>Please Note: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DEC4806-9775-D849-AAD4-0701DDCA7F4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28650" y="1187054"/>
            <a:ext cx="7999059" cy="3357238"/>
          </a:xfrm>
        </p:spPr>
        <p:txBody>
          <a:bodyPr>
            <a:noAutofit/>
          </a:bodyPr>
          <a:lstStyle/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dirty="0">
                <a:solidFill>
                  <a:schemeClr val="tx1"/>
                </a:solidFill>
              </a:rPr>
              <a:t>These</a:t>
            </a:r>
            <a:r>
              <a:rPr lang="zh-CN" altLang="en-US" dirty="0">
                <a:solidFill>
                  <a:schemeClr val="tx1"/>
                </a:solidFill>
              </a:rPr>
              <a:t> </a:t>
            </a:r>
            <a:r>
              <a:rPr lang="en-US" altLang="zh-CN" dirty="0">
                <a:solidFill>
                  <a:schemeClr val="tx1"/>
                </a:solidFill>
              </a:rPr>
              <a:t>modern tools are </a:t>
            </a:r>
            <a:r>
              <a:rPr lang="en-US" dirty="0">
                <a:solidFill>
                  <a:schemeClr val="tx1"/>
                </a:solidFill>
              </a:rPr>
              <a:t>portable and effective on almost all supercomputers</a:t>
            </a:r>
            <a:r>
              <a:rPr lang="zh-CN" altLang="en-US" dirty="0">
                <a:solidFill>
                  <a:schemeClr val="tx1"/>
                </a:solidFill>
              </a:rPr>
              <a:t> </a:t>
            </a:r>
            <a:r>
              <a:rPr lang="en-US" altLang="zh-CN" dirty="0">
                <a:solidFill>
                  <a:schemeClr val="tx1"/>
                </a:solidFill>
              </a:rPr>
              <a:t>around the world.</a:t>
            </a:r>
            <a:endParaRPr lang="en-US" dirty="0">
              <a:solidFill>
                <a:schemeClr val="tx1"/>
              </a:solidFill>
            </a:endParaRP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dirty="0">
                <a:solidFill>
                  <a:schemeClr val="tx1"/>
                </a:solidFill>
              </a:rPr>
              <a:t>Almost all tools covered in this presentation are open-source. </a:t>
            </a:r>
            <a:r>
              <a:rPr lang="en-US" dirty="0"/>
              <a:t>Most of them can be installed without system administrator privileges.</a:t>
            </a:r>
            <a:endParaRPr lang="en-US" dirty="0">
              <a:solidFill>
                <a:schemeClr val="tx1"/>
              </a:solidFill>
            </a:endParaRP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dirty="0"/>
              <a:t>Please f</a:t>
            </a:r>
            <a:r>
              <a:rPr lang="en-US" dirty="0">
                <a:solidFill>
                  <a:schemeClr val="tx1"/>
                </a:solidFill>
              </a:rPr>
              <a:t>eel free to ask for access or installation assistance when necessary.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dirty="0"/>
              <a:t>Demos and labs are available to all attendees.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19FE9C-A0C7-E240-A97C-D962182433A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601325-9BB2-2E4E-8DEA-F09C63C015E8}" type="datetime1">
              <a:rPr lang="en-US" smtClean="0"/>
              <a:pPr/>
              <a:t>7/31/20</a:t>
            </a:fld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D477360-6DBE-8740-9FFB-F6D284D1263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4AA8B-F1EC-D547-99EC-1807C0CD66CE}" type="slidenum">
              <a:rPr lang="en-US" smtClean="0"/>
              <a:pPr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8996409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0"/>
            <a:ext cx="7886700" cy="994172"/>
          </a:xfrm>
        </p:spPr>
        <p:txBody>
          <a:bodyPr>
            <a:normAutofit/>
          </a:bodyPr>
          <a:lstStyle/>
          <a:p>
            <a:r>
              <a:rPr lang="en-US" sz="3600" dirty="0"/>
              <a:t>Why </a:t>
            </a:r>
            <a:r>
              <a:rPr lang="en-US" sz="3600" dirty="0" err="1"/>
              <a:t>SanityTool</a:t>
            </a:r>
            <a:endParaRPr lang="en-US" sz="3600" dirty="0"/>
          </a:p>
        </p:txBody>
      </p:sp>
      <p:sp>
        <p:nvSpPr>
          <p:cNvPr id="3" name="Subtitle 2"/>
          <p:cNvSpPr>
            <a:spLocks noGrp="1"/>
          </p:cNvSpPr>
          <p:nvPr>
            <p:ph idx="1"/>
          </p:nvPr>
        </p:nvSpPr>
        <p:spPr>
          <a:xfrm>
            <a:off x="600015" y="1186236"/>
            <a:ext cx="8399605" cy="3263504"/>
          </a:xfrm>
        </p:spPr>
        <p:txBody>
          <a:bodyPr>
            <a:noAutofit/>
          </a:bodyPr>
          <a:lstStyle/>
          <a:p>
            <a:pPr marL="342900" indent="-342900" algn="l">
              <a:buFont typeface="Arial"/>
              <a:buChar char="•"/>
            </a:pPr>
            <a:r>
              <a:rPr lang="en-US" dirty="0">
                <a:solidFill>
                  <a:srgbClr val="000000"/>
                </a:solidFill>
              </a:rPr>
              <a:t>Improper or incorrect user account configurations slow down/impede work progress</a:t>
            </a:r>
          </a:p>
          <a:p>
            <a:pPr marL="342900" indent="-342900" algn="l">
              <a:buFont typeface="Arial"/>
              <a:buChar char="•"/>
            </a:pPr>
            <a:r>
              <a:rPr lang="en-US" dirty="0">
                <a:solidFill>
                  <a:srgbClr val="000000"/>
                </a:solidFill>
              </a:rPr>
              <a:t>These problems could be difficult to detect (or remember), but not difficult to fix most of the time</a:t>
            </a:r>
          </a:p>
          <a:p>
            <a:pPr marL="342900" indent="-342900" algn="l">
              <a:buFont typeface="Arial"/>
              <a:buChar char="•"/>
            </a:pPr>
            <a:r>
              <a:rPr lang="en-US" dirty="0">
                <a:solidFill>
                  <a:srgbClr val="000000"/>
                </a:solidFill>
              </a:rPr>
              <a:t>There are so many tools and scripts at each site, each focusing on a few tests</a:t>
            </a:r>
          </a:p>
          <a:p>
            <a:pPr algn="l"/>
            <a:endParaRPr lang="en-US" dirty="0">
              <a:solidFill>
                <a:srgbClr val="000000"/>
              </a:solidFill>
            </a:endParaRPr>
          </a:p>
          <a:p>
            <a:pPr algn="l"/>
            <a:endParaRPr lang="en-US" dirty="0">
              <a:solidFill>
                <a:srgbClr val="000000"/>
              </a:solidFill>
            </a:endParaRPr>
          </a:p>
          <a:p>
            <a:pPr algn="l"/>
            <a:endParaRPr lang="en-US" dirty="0">
              <a:solidFill>
                <a:srgbClr val="000000"/>
              </a:solidFill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BD0DF-2E51-F04F-B644-22EC7D084E78}" type="datetime1">
              <a:rPr lang="en-US" smtClean="0"/>
              <a:pPr/>
              <a:t>7/31/20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4AA8B-F1EC-D547-99EC-1807C0CD66CE}" type="slidenum">
              <a:rPr lang="en-US" smtClean="0"/>
              <a:pPr/>
              <a:t>20</a:t>
            </a:fld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3195830" y="3840780"/>
            <a:ext cx="5877785" cy="1200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>
                <a:solidFill>
                  <a:srgbClr val="FF0000"/>
                </a:solidFill>
              </a:rPr>
              <a:t>A lightweight integrated tool to diagnose and resolve these problems is necessary</a:t>
            </a:r>
          </a:p>
          <a:p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3082025476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0"/>
            <a:ext cx="7886700" cy="994172"/>
          </a:xfrm>
        </p:spPr>
        <p:txBody>
          <a:bodyPr>
            <a:normAutofit/>
          </a:bodyPr>
          <a:lstStyle/>
          <a:p>
            <a:r>
              <a:rPr lang="en-US" sz="3600" dirty="0" err="1"/>
              <a:t>SanityTool</a:t>
            </a:r>
            <a:endParaRPr lang="en-US" sz="3600" dirty="0"/>
          </a:p>
        </p:txBody>
      </p:sp>
      <p:sp>
        <p:nvSpPr>
          <p:cNvPr id="3" name="Subtitle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342900" indent="-342900" algn="l">
              <a:buFont typeface="Arial"/>
              <a:buChar char="•"/>
            </a:pPr>
            <a:r>
              <a:rPr lang="en-US" dirty="0">
                <a:solidFill>
                  <a:srgbClr val="000000"/>
                </a:solidFill>
              </a:rPr>
              <a:t>A lightweight generic and integrated tool</a:t>
            </a:r>
          </a:p>
          <a:p>
            <a:pPr marL="342900" indent="-342900" algn="l">
              <a:buFont typeface="Arial"/>
              <a:buChar char="•"/>
            </a:pPr>
            <a:r>
              <a:rPr lang="en-US" dirty="0">
                <a:solidFill>
                  <a:srgbClr val="000000"/>
                </a:solidFill>
              </a:rPr>
              <a:t>Free and open-source software</a:t>
            </a:r>
          </a:p>
          <a:p>
            <a:pPr marL="342900" indent="-342900" algn="l">
              <a:buFont typeface="Arial"/>
              <a:buChar char="•"/>
            </a:pPr>
            <a:r>
              <a:rPr lang="en-US" dirty="0">
                <a:solidFill>
                  <a:srgbClr val="000000"/>
                </a:solidFill>
              </a:rPr>
              <a:t>Created in a relatively standardized format</a:t>
            </a:r>
          </a:p>
          <a:p>
            <a:pPr marL="342900" indent="-342900" algn="l">
              <a:buFont typeface="Arial"/>
              <a:buChar char="•"/>
            </a:pPr>
            <a:r>
              <a:rPr lang="en-US" dirty="0">
                <a:solidFill>
                  <a:srgbClr val="000000"/>
                </a:solidFill>
              </a:rPr>
              <a:t>Contains many useful and practical tests</a:t>
            </a:r>
          </a:p>
          <a:p>
            <a:pPr marL="342900" indent="-342900" algn="l">
              <a:buFont typeface="Arial"/>
              <a:buChar char="•"/>
            </a:pPr>
            <a:r>
              <a:rPr lang="en-US" dirty="0">
                <a:solidFill>
                  <a:srgbClr val="000000"/>
                </a:solidFill>
              </a:rPr>
              <a:t>Can be conveniently used whenever necessary</a:t>
            </a:r>
          </a:p>
          <a:p>
            <a:pPr algn="l"/>
            <a:endParaRPr lang="en-US" dirty="0">
              <a:solidFill>
                <a:srgbClr val="000000"/>
              </a:solidFill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EDC10F-D1CB-8E45-9695-5103B820C177}" type="datetime1">
              <a:rPr lang="en-US" smtClean="0"/>
              <a:pPr/>
              <a:t>7/31/20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4AA8B-F1EC-D547-99EC-1807C0CD66CE}" type="slidenum">
              <a:rPr lang="en-US" smtClean="0"/>
              <a:pPr/>
              <a:t>21</a:t>
            </a:fld>
            <a:endParaRPr lang="en-US"/>
          </a:p>
        </p:txBody>
      </p:sp>
      <p:pic>
        <p:nvPicPr>
          <p:cNvPr id="6" name="Picture 5" descr="Screen Shot 2015-10-26 at 11.46.56 AM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418258" y="3986660"/>
            <a:ext cx="3451334" cy="6460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704492994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11088"/>
            <a:ext cx="7886700" cy="994172"/>
          </a:xfrm>
        </p:spPr>
        <p:txBody>
          <a:bodyPr>
            <a:normAutofit/>
          </a:bodyPr>
          <a:lstStyle/>
          <a:p>
            <a:r>
              <a:rPr lang="en-US" sz="3600" dirty="0"/>
              <a:t>Running </a:t>
            </a:r>
            <a:r>
              <a:rPr lang="en-US" sz="3600" dirty="0" err="1"/>
              <a:t>SanityTool</a:t>
            </a:r>
            <a:endParaRPr lang="en-US" sz="3600" dirty="0"/>
          </a:p>
        </p:txBody>
      </p:sp>
      <p:sp>
        <p:nvSpPr>
          <p:cNvPr id="3" name="Subtitle 2"/>
          <p:cNvSpPr>
            <a:spLocks noGrp="1"/>
          </p:cNvSpPr>
          <p:nvPr>
            <p:ph idx="1"/>
          </p:nvPr>
        </p:nvSpPr>
        <p:spPr>
          <a:xfrm>
            <a:off x="863882" y="1005260"/>
            <a:ext cx="7886700" cy="3645568"/>
          </a:xfrm>
        </p:spPr>
        <p:txBody>
          <a:bodyPr>
            <a:noAutofit/>
          </a:bodyPr>
          <a:lstStyle/>
          <a:p>
            <a:r>
              <a:rPr lang="en-US" i="1" dirty="0"/>
              <a:t>$</a:t>
            </a:r>
            <a:r>
              <a:rPr lang="en-US" i="1" dirty="0">
                <a:solidFill>
                  <a:srgbClr val="0000FF"/>
                </a:solidFill>
              </a:rPr>
              <a:t> </a:t>
            </a:r>
            <a:r>
              <a:rPr lang="en-US" i="1" dirty="0">
                <a:solidFill>
                  <a:srgbClr val="7030A0"/>
                </a:solidFill>
              </a:rPr>
              <a:t>module load </a:t>
            </a:r>
            <a:r>
              <a:rPr lang="en-US" i="1" dirty="0" err="1">
                <a:solidFill>
                  <a:srgbClr val="7030A0"/>
                </a:solidFill>
              </a:rPr>
              <a:t>sanitytool</a:t>
            </a:r>
            <a:endParaRPr lang="en-US" dirty="0">
              <a:solidFill>
                <a:schemeClr val="tx1"/>
              </a:solidFill>
            </a:endParaRPr>
          </a:p>
          <a:p>
            <a:pPr algn="l"/>
            <a:r>
              <a:rPr lang="en-US" i="1" dirty="0"/>
              <a:t>$</a:t>
            </a:r>
            <a:r>
              <a:rPr lang="en-US" i="1" dirty="0">
                <a:solidFill>
                  <a:srgbClr val="0000FF"/>
                </a:solidFill>
              </a:rPr>
              <a:t> </a:t>
            </a:r>
            <a:r>
              <a:rPr lang="en-US" i="1" dirty="0" err="1">
                <a:solidFill>
                  <a:srgbClr val="7030A0"/>
                </a:solidFill>
              </a:rPr>
              <a:t>sanitycheck</a:t>
            </a:r>
            <a:r>
              <a:rPr lang="en-US" i="1" dirty="0">
                <a:solidFill>
                  <a:srgbClr val="7030A0"/>
                </a:solidFill>
              </a:rPr>
              <a:t>  --help</a:t>
            </a:r>
          </a:p>
          <a:p>
            <a:pPr algn="l"/>
            <a:endParaRPr lang="en-US" sz="800" dirty="0">
              <a:solidFill>
                <a:srgbClr val="0000FF"/>
              </a:solidFill>
            </a:endParaRPr>
          </a:p>
          <a:p>
            <a:pPr algn="l"/>
            <a:r>
              <a:rPr lang="en-US" sz="2000" i="1" dirty="0">
                <a:solidFill>
                  <a:schemeClr val="tx1"/>
                </a:solidFill>
              </a:rPr>
              <a:t>Sanity Tool Version:  2.0</a:t>
            </a:r>
          </a:p>
          <a:p>
            <a:pPr algn="l"/>
            <a:r>
              <a:rPr lang="en-US" sz="2000" i="1" dirty="0">
                <a:solidFill>
                  <a:schemeClr val="tx1"/>
                </a:solidFill>
              </a:rPr>
              <a:t>Texas Advanced Computing Center </a:t>
            </a:r>
          </a:p>
          <a:p>
            <a:pPr algn="l"/>
            <a:r>
              <a:rPr lang="en-US" sz="2000" i="1" dirty="0">
                <a:solidFill>
                  <a:schemeClr val="tx1"/>
                </a:solidFill>
              </a:rPr>
              <a:t>High Performance Computing Group </a:t>
            </a:r>
          </a:p>
          <a:p>
            <a:pPr algn="l"/>
            <a:r>
              <a:rPr lang="en-US" sz="2000" i="1" dirty="0">
                <a:solidFill>
                  <a:schemeClr val="tx1"/>
                </a:solidFill>
              </a:rPr>
              <a:t>  [-h, --help] 	    Help information</a:t>
            </a:r>
          </a:p>
          <a:p>
            <a:pPr algn="l"/>
            <a:r>
              <a:rPr lang="en-US" sz="2000" i="1" dirty="0">
                <a:solidFill>
                  <a:schemeClr val="tx1"/>
                </a:solidFill>
              </a:rPr>
              <a:t>  [-s, --silent]	   Silent mode</a:t>
            </a:r>
          </a:p>
          <a:p>
            <a:pPr algn="l"/>
            <a:r>
              <a:rPr lang="en-US" sz="2000" i="1" dirty="0">
                <a:solidFill>
                  <a:schemeClr val="tx1"/>
                </a:solidFill>
              </a:rPr>
              <a:t>  [-v, --verbose]    Verbose mode (default)</a:t>
            </a:r>
          </a:p>
          <a:p>
            <a:pPr algn="l"/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E55CA7-72B2-E04B-AF67-EE63D33F587C}" type="datetime1">
              <a:rPr lang="en-US" smtClean="0"/>
              <a:pPr/>
              <a:t>7/31/20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4AA8B-F1EC-D547-99EC-1807C0CD66CE}" type="slidenum">
              <a:rPr lang="en-US" smtClean="0"/>
              <a:pPr/>
              <a:t>22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2600388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FBB7A3-CACF-6641-A7CB-A74A86D03B2D}" type="datetime1">
              <a:rPr lang="en-US" smtClean="0"/>
              <a:pPr/>
              <a:t>7/31/20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4AA8B-F1EC-D547-99EC-1807C0CD66CE}" type="slidenum">
              <a:rPr lang="en-US" smtClean="0"/>
              <a:pPr/>
              <a:t>23</a:t>
            </a:fld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1035325" y="8329"/>
            <a:ext cx="8406468" cy="507831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900" dirty="0"/>
              <a:t>1: Check SSH permissions:</a:t>
            </a:r>
          </a:p>
          <a:p>
            <a:r>
              <a:rPr lang="en-US" sz="900" b="1" dirty="0"/>
              <a:t>	</a:t>
            </a:r>
            <a:r>
              <a:rPr lang="en-US" sz="900" b="1" dirty="0">
                <a:solidFill>
                  <a:srgbClr val="FF0000"/>
                </a:solidFill>
              </a:rPr>
              <a:t>Failed</a:t>
            </a:r>
            <a:endParaRPr lang="en-US" sz="900" dirty="0">
              <a:solidFill>
                <a:srgbClr val="FF0000"/>
              </a:solidFill>
            </a:endParaRPr>
          </a:p>
          <a:p>
            <a:r>
              <a:rPr lang="en-US" sz="900" b="1" dirty="0">
                <a:solidFill>
                  <a:srgbClr val="FF0000"/>
                </a:solidFill>
              </a:rPr>
              <a:t>	Error: group permission on $HOME will cause RSA to fail!</a:t>
            </a:r>
            <a:endParaRPr lang="en-US" sz="900" dirty="0">
              <a:solidFill>
                <a:srgbClr val="FF0000"/>
              </a:solidFill>
            </a:endParaRPr>
          </a:p>
          <a:p>
            <a:r>
              <a:rPr lang="en-US" sz="900" b="1" dirty="0">
                <a:solidFill>
                  <a:srgbClr val="FF0000"/>
                </a:solidFill>
              </a:rPr>
              <a:t>	Error: other permission on $HOME will cause RSA to fail!</a:t>
            </a:r>
            <a:endParaRPr lang="en-US" sz="900" dirty="0">
              <a:solidFill>
                <a:srgbClr val="FF0000"/>
              </a:solidFill>
            </a:endParaRPr>
          </a:p>
          <a:p>
            <a:r>
              <a:rPr lang="en-US" sz="900" dirty="0"/>
              <a:t>	Make sure you have a .ssh directory under your $HOME directory.</a:t>
            </a:r>
          </a:p>
          <a:p>
            <a:r>
              <a:rPr lang="en-US" sz="900" dirty="0"/>
              <a:t> 	You can use the following commands to set the proper permissions:</a:t>
            </a:r>
          </a:p>
          <a:p>
            <a:r>
              <a:rPr lang="en-US" sz="900" dirty="0"/>
              <a:t> 	$ chmod 700 $HOME   #(750 and 755 are also acceptable)</a:t>
            </a:r>
          </a:p>
          <a:p>
            <a:r>
              <a:rPr lang="en-US" sz="900" dirty="0"/>
              <a:t> 	$ chmod 700 $HOME/.ssh</a:t>
            </a:r>
          </a:p>
          <a:p>
            <a:r>
              <a:rPr lang="en-US" sz="900" dirty="0"/>
              <a:t> 	$ chmod 600 $HOME/.ssh/authorized_keys</a:t>
            </a:r>
          </a:p>
          <a:p>
            <a:r>
              <a:rPr lang="en-US" sz="900" dirty="0"/>
              <a:t> 	$ chmod 600 $HOME/.ssh/id_rsa</a:t>
            </a:r>
          </a:p>
          <a:p>
            <a:r>
              <a:rPr lang="en-US" sz="900" dirty="0"/>
              <a:t> 	$ chmod 644 $HOME/.ssh/id_rsa.pub</a:t>
            </a:r>
          </a:p>
          <a:p>
            <a:r>
              <a:rPr lang="en-US" sz="900" dirty="0"/>
              <a:t>  2: Check SSH keys:</a:t>
            </a:r>
          </a:p>
          <a:p>
            <a:r>
              <a:rPr lang="en-US" sz="900" b="1" dirty="0"/>
              <a:t>	</a:t>
            </a:r>
            <a:r>
              <a:rPr lang="en-US" sz="900" b="1" dirty="0">
                <a:solidFill>
                  <a:srgbClr val="008000"/>
                </a:solidFill>
              </a:rPr>
              <a:t>Passed</a:t>
            </a:r>
            <a:endParaRPr lang="en-US" sz="900" dirty="0">
              <a:solidFill>
                <a:srgbClr val="008000"/>
              </a:solidFill>
            </a:endParaRPr>
          </a:p>
          <a:p>
            <a:r>
              <a:rPr lang="en-US" sz="900" dirty="0"/>
              <a:t>  3: Check environment variables (e.g. HOME, WORK, SCRATCH) and file system access:</a:t>
            </a:r>
          </a:p>
          <a:p>
            <a:r>
              <a:rPr lang="en-US" sz="900" b="1" dirty="0"/>
              <a:t>	</a:t>
            </a:r>
            <a:r>
              <a:rPr lang="en-US" sz="900" b="1" dirty="0">
                <a:solidFill>
                  <a:srgbClr val="008000"/>
                </a:solidFill>
              </a:rPr>
              <a:t>Passed</a:t>
            </a:r>
            <a:endParaRPr lang="en-US" sz="900" dirty="0">
              <a:solidFill>
                <a:srgbClr val="008000"/>
              </a:solidFill>
            </a:endParaRPr>
          </a:p>
          <a:p>
            <a:r>
              <a:rPr lang="en-US" sz="900" dirty="0"/>
              <a:t>  4: Check user's queue accessibility (Stampede2 Only):</a:t>
            </a:r>
          </a:p>
          <a:p>
            <a:r>
              <a:rPr lang="en-US" sz="900" b="1" dirty="0"/>
              <a:t>	</a:t>
            </a:r>
            <a:r>
              <a:rPr lang="en-US" sz="900" b="1" dirty="0">
                <a:solidFill>
                  <a:srgbClr val="008000"/>
                </a:solidFill>
              </a:rPr>
              <a:t>Passed</a:t>
            </a:r>
            <a:endParaRPr lang="en-US" sz="900" dirty="0">
              <a:solidFill>
                <a:srgbClr val="008000"/>
              </a:solidFill>
            </a:endParaRPr>
          </a:p>
          <a:p>
            <a:r>
              <a:rPr lang="en-US" sz="900" dirty="0"/>
              <a:t>  5: Check allocation balance:</a:t>
            </a:r>
          </a:p>
          <a:p>
            <a:r>
              <a:rPr lang="en-US" sz="900" b="1" dirty="0"/>
              <a:t>	</a:t>
            </a:r>
            <a:r>
              <a:rPr lang="en-US" sz="900" b="1" dirty="0">
                <a:solidFill>
                  <a:schemeClr val="accent2"/>
                </a:solidFill>
              </a:rPr>
              <a:t>Warning: One of your projects 'ABC-123' has negative balance -1511.194.</a:t>
            </a:r>
            <a:endParaRPr lang="en-US" sz="900" dirty="0">
              <a:solidFill>
                <a:schemeClr val="accent2"/>
              </a:solidFill>
            </a:endParaRPr>
          </a:p>
          <a:p>
            <a:r>
              <a:rPr lang="en-US" sz="900" b="1" dirty="0"/>
              <a:t>	</a:t>
            </a:r>
            <a:r>
              <a:rPr lang="en-US" sz="900" b="1" dirty="0">
                <a:solidFill>
                  <a:srgbClr val="008000"/>
                </a:solidFill>
              </a:rPr>
              <a:t>Passed</a:t>
            </a:r>
            <a:endParaRPr lang="en-US" sz="900" dirty="0">
              <a:solidFill>
                <a:srgbClr val="008000"/>
              </a:solidFill>
            </a:endParaRPr>
          </a:p>
          <a:p>
            <a:r>
              <a:rPr lang="en-US" sz="900" dirty="0"/>
              <a:t>  6: Check quota for $HOME and $WORK spaces:</a:t>
            </a:r>
          </a:p>
          <a:p>
            <a:r>
              <a:rPr lang="en-US" sz="900" b="1" dirty="0"/>
              <a:t>	</a:t>
            </a:r>
            <a:r>
              <a:rPr lang="en-US" sz="900" b="1" dirty="0">
                <a:solidFill>
                  <a:srgbClr val="008000"/>
                </a:solidFill>
              </a:rPr>
              <a:t>Passed</a:t>
            </a:r>
            <a:endParaRPr lang="en-US" sz="900" dirty="0">
              <a:solidFill>
                <a:srgbClr val="008000"/>
              </a:solidFill>
            </a:endParaRPr>
          </a:p>
          <a:p>
            <a:r>
              <a:rPr lang="en-US" sz="900" dirty="0"/>
              <a:t>  7: Check module environment:</a:t>
            </a:r>
          </a:p>
          <a:p>
            <a:r>
              <a:rPr lang="en-US" sz="900" b="1" dirty="0"/>
              <a:t>	</a:t>
            </a:r>
            <a:r>
              <a:rPr lang="en-US" sz="900" b="1" dirty="0">
                <a:solidFill>
                  <a:srgbClr val="008000"/>
                </a:solidFill>
              </a:rPr>
              <a:t>Passed</a:t>
            </a:r>
            <a:endParaRPr lang="en-US" sz="900" dirty="0">
              <a:solidFill>
                <a:srgbClr val="008000"/>
              </a:solidFill>
            </a:endParaRPr>
          </a:p>
          <a:p>
            <a:r>
              <a:rPr lang="en-US" sz="900" dirty="0"/>
              <a:t>  8: Check compilers:</a:t>
            </a:r>
          </a:p>
          <a:p>
            <a:r>
              <a:rPr lang="en-US" sz="900" b="1" dirty="0"/>
              <a:t>	</a:t>
            </a:r>
            <a:r>
              <a:rPr lang="en-US" sz="900" b="1" dirty="0">
                <a:solidFill>
                  <a:srgbClr val="FF0000"/>
                </a:solidFill>
              </a:rPr>
              <a:t>Failed</a:t>
            </a:r>
            <a:endParaRPr lang="en-US" sz="900" dirty="0">
              <a:solidFill>
                <a:srgbClr val="FF0000"/>
              </a:solidFill>
            </a:endParaRPr>
          </a:p>
          <a:p>
            <a:r>
              <a:rPr lang="en-US" sz="900" b="1" dirty="0">
                <a:solidFill>
                  <a:srgbClr val="FF0000"/>
                </a:solidFill>
              </a:rPr>
              <a:t>	Error: Compiler icc is not available at this time!</a:t>
            </a:r>
            <a:endParaRPr lang="en-US" sz="900" dirty="0">
              <a:solidFill>
                <a:srgbClr val="FF0000"/>
              </a:solidFill>
            </a:endParaRPr>
          </a:p>
          <a:p>
            <a:r>
              <a:rPr lang="en-US" sz="900" b="1" dirty="0">
                <a:solidFill>
                  <a:srgbClr val="FF0000"/>
                </a:solidFill>
              </a:rPr>
              <a:t>	Error: Compiler icpc is not available at this time!</a:t>
            </a:r>
            <a:endParaRPr lang="en-US" sz="900" dirty="0">
              <a:solidFill>
                <a:srgbClr val="FF0000"/>
              </a:solidFill>
            </a:endParaRPr>
          </a:p>
          <a:p>
            <a:r>
              <a:rPr lang="en-US" sz="900" b="1" dirty="0">
                <a:solidFill>
                  <a:srgbClr val="FF0000"/>
                </a:solidFill>
              </a:rPr>
              <a:t>	Error: Compiler ifort is not available at this time!</a:t>
            </a:r>
            <a:endParaRPr lang="en-US" sz="900" dirty="0">
              <a:solidFill>
                <a:srgbClr val="FF0000"/>
              </a:solidFill>
            </a:endParaRPr>
          </a:p>
          <a:p>
            <a:r>
              <a:rPr lang="en-US" sz="900" dirty="0"/>
              <a:t>	Please check your $PATH again, compilers are missing.</a:t>
            </a:r>
          </a:p>
          <a:p>
            <a:r>
              <a:rPr lang="en-US" sz="900" dirty="0"/>
              <a:t> 	If you unload the compilers on purpose, please ignore this test.</a:t>
            </a:r>
          </a:p>
          <a:p>
            <a:r>
              <a:rPr lang="en-US" sz="900" dirty="0"/>
              <a:t>  9: Check scheduler commands:</a:t>
            </a:r>
          </a:p>
          <a:p>
            <a:r>
              <a:rPr lang="en-US" sz="900" b="1" dirty="0"/>
              <a:t>	</a:t>
            </a:r>
            <a:r>
              <a:rPr lang="en-US" sz="900" b="1" dirty="0">
                <a:solidFill>
                  <a:srgbClr val="008000"/>
                </a:solidFill>
              </a:rPr>
              <a:t>Passed</a:t>
            </a:r>
            <a:endParaRPr lang="en-US" sz="900" dirty="0">
              <a:solidFill>
                <a:srgbClr val="008000"/>
              </a:solidFill>
            </a:endParaRPr>
          </a:p>
          <a:p>
            <a:r>
              <a:rPr lang="en-US" sz="900" b="1" dirty="0">
                <a:solidFill>
                  <a:srgbClr val="FF0000"/>
                </a:solidFill>
              </a:rPr>
              <a:t> -----------------------------------------------------</a:t>
            </a:r>
            <a:endParaRPr lang="en-US" sz="900" dirty="0">
              <a:solidFill>
                <a:srgbClr val="FF0000"/>
              </a:solidFill>
            </a:endParaRPr>
          </a:p>
          <a:p>
            <a:r>
              <a:rPr lang="en-US" sz="900" b="1" dirty="0">
                <a:solidFill>
                  <a:srgbClr val="FF0000"/>
                </a:solidFill>
              </a:rPr>
              <a:t>       2(out of 9) failure in sanitycheck.</a:t>
            </a:r>
            <a:endParaRPr lang="en-US" sz="900" dirty="0">
              <a:solidFill>
                <a:srgbClr val="FF0000"/>
              </a:solidFill>
            </a:endParaRPr>
          </a:p>
          <a:p>
            <a:r>
              <a:rPr lang="en-US" sz="900" b="1" dirty="0">
                <a:solidFill>
                  <a:srgbClr val="FF0000"/>
                </a:solidFill>
              </a:rPr>
              <a:t> -----------------------------------------------------</a:t>
            </a:r>
            <a:endParaRPr lang="en-US" sz="9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7135882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36075" y="0"/>
            <a:ext cx="7886700" cy="994172"/>
          </a:xfrm>
        </p:spPr>
        <p:txBody>
          <a:bodyPr>
            <a:normAutofit/>
          </a:bodyPr>
          <a:lstStyle/>
          <a:p>
            <a:r>
              <a:rPr lang="en-US" sz="3600" dirty="0" err="1"/>
              <a:t>SanityTool</a:t>
            </a:r>
            <a:r>
              <a:rPr lang="en-US" sz="3600" dirty="0"/>
              <a:t> Features</a:t>
            </a:r>
          </a:p>
        </p:txBody>
      </p:sp>
      <p:sp>
        <p:nvSpPr>
          <p:cNvPr id="3" name="Subtitle 2"/>
          <p:cNvSpPr>
            <a:spLocks noGrp="1"/>
          </p:cNvSpPr>
          <p:nvPr>
            <p:ph idx="1"/>
          </p:nvPr>
        </p:nvSpPr>
        <p:spPr>
          <a:xfrm>
            <a:off x="687916" y="994172"/>
            <a:ext cx="7886700" cy="3263504"/>
          </a:xfrm>
        </p:spPr>
        <p:txBody>
          <a:bodyPr>
            <a:noAutofit/>
          </a:bodyPr>
          <a:lstStyle/>
          <a:p>
            <a:pPr marL="342900" indent="-342900" algn="l">
              <a:buFont typeface="Arial"/>
              <a:buChar char="•"/>
            </a:pPr>
            <a:r>
              <a:rPr lang="en-US" dirty="0">
                <a:solidFill>
                  <a:schemeClr val="tx1"/>
                </a:solidFill>
              </a:rPr>
              <a:t>Applicable to almost all supercomputer systems </a:t>
            </a:r>
          </a:p>
          <a:p>
            <a:pPr algn="l"/>
            <a:r>
              <a:rPr lang="en-US" dirty="0">
                <a:solidFill>
                  <a:schemeClr val="tx1"/>
                </a:solidFill>
              </a:rPr>
              <a:t>	(and personal computers)</a:t>
            </a:r>
          </a:p>
          <a:p>
            <a:pPr marL="342900" indent="-342900" algn="l">
              <a:buFont typeface="Arial"/>
              <a:buChar char="•"/>
            </a:pPr>
            <a:r>
              <a:rPr lang="en-US" dirty="0">
                <a:solidFill>
                  <a:schemeClr val="tx1"/>
                </a:solidFill>
              </a:rPr>
              <a:t>Independent of system configurations or settings</a:t>
            </a:r>
          </a:p>
          <a:p>
            <a:pPr marL="342900" indent="-342900" algn="l">
              <a:buFont typeface="Arial"/>
              <a:buChar char="•"/>
            </a:pPr>
            <a:r>
              <a:rPr lang="en-US" dirty="0">
                <a:solidFill>
                  <a:schemeClr val="tx1"/>
                </a:solidFill>
              </a:rPr>
              <a:t>Work for different kinds of shell (bash, csh, zsh, etc.)</a:t>
            </a:r>
          </a:p>
          <a:p>
            <a:pPr marL="342900" indent="-342900" algn="l">
              <a:buFont typeface="Arial"/>
              <a:buChar char="•"/>
            </a:pPr>
            <a:r>
              <a:rPr lang="en-US" dirty="0">
                <a:solidFill>
                  <a:schemeClr val="tx1"/>
                </a:solidFill>
              </a:rPr>
              <a:t>Easy for users to remember and run</a:t>
            </a:r>
          </a:p>
          <a:p>
            <a:pPr marL="342900" indent="-342900" algn="l">
              <a:buFont typeface="Arial"/>
              <a:buChar char="•"/>
            </a:pPr>
            <a:r>
              <a:rPr lang="en-US" dirty="0">
                <a:solidFill>
                  <a:schemeClr val="tx1"/>
                </a:solidFill>
              </a:rPr>
              <a:t>Flexible to be run almost any time</a:t>
            </a:r>
          </a:p>
          <a:p>
            <a:pPr marL="342900" indent="-342900" algn="l">
              <a:buFont typeface="Arial"/>
              <a:buChar char="•"/>
            </a:pPr>
            <a:r>
              <a:rPr lang="en-US" dirty="0">
                <a:solidFill>
                  <a:schemeClr val="tx1"/>
                </a:solidFill>
              </a:rPr>
              <a:t>Full of practical tests (and still extending)</a:t>
            </a:r>
          </a:p>
          <a:p>
            <a:pPr algn="l"/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7E9BDD-A1B4-AE4F-ACE6-F99D1CB2B865}" type="datetime1">
              <a:rPr lang="en-US" smtClean="0"/>
              <a:pPr/>
              <a:t>7/31/20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4AA8B-F1EC-D547-99EC-1807C0CD66CE}" type="slidenum">
              <a:rPr lang="en-US" smtClean="0"/>
              <a:pPr/>
              <a:t>24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7614687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064" y="0"/>
            <a:ext cx="7886700" cy="994172"/>
          </a:xfrm>
        </p:spPr>
        <p:txBody>
          <a:bodyPr>
            <a:normAutofit/>
          </a:bodyPr>
          <a:lstStyle/>
          <a:p>
            <a:r>
              <a:rPr lang="en-US" sz="3600" dirty="0"/>
              <a:t>Overall Design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1F7DAB-A104-144C-BCD9-D76B4BD71481}" type="datetime1">
              <a:rPr lang="en-US" smtClean="0"/>
              <a:pPr/>
              <a:t>7/31/20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4AA8B-F1EC-D547-99EC-1807C0CD66CE}" type="slidenum">
              <a:rPr lang="en-US" smtClean="0"/>
              <a:pPr/>
              <a:t>25</a:t>
            </a:fld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6642826" y="1152254"/>
            <a:ext cx="1710602" cy="338554"/>
          </a:xfrm>
          <a:prstGeom prst="rect">
            <a:avLst/>
          </a:prstGeom>
          <a:ln w="19050" cmpd="sng">
            <a:solidFill>
              <a:srgbClr val="0000FF"/>
            </a:solidFill>
            <a:prstDash val="solid"/>
          </a:ln>
        </p:spPr>
        <p:txBody>
          <a:bodyPr wrap="square">
            <a:spAutoFit/>
          </a:bodyPr>
          <a:lstStyle/>
          <a:p>
            <a:r>
              <a:rPr lang="en-US" sz="1600" dirty="0">
                <a:cs typeface="Menlo Regular"/>
              </a:rPr>
              <a:t>SSH_Perm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677041" y="1323583"/>
            <a:ext cx="4191994" cy="1292662"/>
          </a:xfrm>
          <a:prstGeom prst="rect">
            <a:avLst/>
          </a:prstGeom>
          <a:noFill/>
          <a:ln w="19050" cmpd="sng">
            <a:solidFill>
              <a:srgbClr val="0000FF"/>
            </a:solidFill>
            <a:prstDash val="solid"/>
          </a:ln>
        </p:spPr>
        <p:txBody>
          <a:bodyPr wrap="square" rtlCol="0">
            <a:spAutoFit/>
          </a:bodyPr>
          <a:lstStyle/>
          <a:p>
            <a:r>
              <a:rPr lang="en-US" sz="2400" dirty="0">
                <a:solidFill>
                  <a:srgbClr val="FF0000"/>
                </a:solidFill>
                <a:cs typeface="Menlo Regular"/>
              </a:rPr>
              <a:t>sanitycheck</a:t>
            </a:r>
            <a:r>
              <a:rPr lang="en-US" sz="2400" dirty="0">
                <a:cs typeface="Menlo Regular"/>
              </a:rPr>
              <a:t> </a:t>
            </a:r>
            <a:r>
              <a:rPr lang="en-US" sz="2000" dirty="0">
                <a:cs typeface="Menlo Regular"/>
              </a:rPr>
              <a:t>(top level executable):</a:t>
            </a:r>
          </a:p>
          <a:p>
            <a:pPr marL="800100" lvl="1" indent="-342900">
              <a:buFont typeface="Wingdings" charset="2"/>
              <a:buChar char="Ø"/>
            </a:pPr>
            <a:r>
              <a:rPr lang="en-US" dirty="0">
                <a:cs typeface="Menlo Regular"/>
              </a:rPr>
              <a:t>collect tests</a:t>
            </a:r>
          </a:p>
          <a:p>
            <a:pPr marL="800100" lvl="1" indent="-342900">
              <a:buFont typeface="Wingdings" charset="2"/>
              <a:buChar char="Ø"/>
            </a:pPr>
            <a:r>
              <a:rPr lang="en-US" dirty="0">
                <a:cs typeface="Menlo Regular"/>
              </a:rPr>
              <a:t>launch tests</a:t>
            </a:r>
          </a:p>
          <a:p>
            <a:pPr marL="800100" lvl="1" indent="-342900">
              <a:buFont typeface="Wingdings" charset="2"/>
              <a:buChar char="Ø"/>
            </a:pPr>
            <a:r>
              <a:rPr lang="en-US" dirty="0">
                <a:cs typeface="Menlo Regular"/>
              </a:rPr>
              <a:t>present results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3718754" y="2839330"/>
            <a:ext cx="2315149" cy="1692771"/>
          </a:xfrm>
          <a:prstGeom prst="rect">
            <a:avLst/>
          </a:prstGeom>
          <a:noFill/>
          <a:ln w="19050" cmpd="sng">
            <a:solidFill>
              <a:srgbClr val="0000FF"/>
            </a:solidFill>
            <a:prstDash val="solid"/>
          </a:ln>
        </p:spPr>
        <p:txBody>
          <a:bodyPr wrap="square" rtlCol="0">
            <a:spAutoFit/>
          </a:bodyPr>
          <a:lstStyle/>
          <a:p>
            <a:r>
              <a:rPr lang="en-US" sz="2400" dirty="0">
                <a:solidFill>
                  <a:srgbClr val="FF0000"/>
                </a:solidFill>
                <a:cs typeface="Menlo Regular"/>
              </a:rPr>
              <a:t>utility:</a:t>
            </a:r>
            <a:endParaRPr lang="en-US" sz="2400" dirty="0">
              <a:cs typeface="Menlo Regular"/>
            </a:endParaRPr>
          </a:p>
          <a:p>
            <a:pPr marL="342900" indent="-342900">
              <a:buFont typeface="Wingdings" charset="2"/>
              <a:buChar char="Ø"/>
            </a:pPr>
            <a:r>
              <a:rPr lang="en-US" sz="2000" dirty="0">
                <a:cs typeface="Menlo Regular"/>
              </a:rPr>
              <a:t>run_cmd</a:t>
            </a:r>
          </a:p>
          <a:p>
            <a:pPr marL="342900" indent="-342900">
              <a:buFont typeface="Wingdings" charset="2"/>
              <a:buChar char="Ø"/>
            </a:pPr>
            <a:r>
              <a:rPr lang="en-US" sz="2000" dirty="0">
                <a:cs typeface="Menlo Regular"/>
              </a:rPr>
              <a:t>capture_cmd</a:t>
            </a:r>
          </a:p>
          <a:p>
            <a:pPr marL="342900" indent="-342900">
              <a:buFont typeface="Wingdings" charset="2"/>
              <a:buChar char="Ø"/>
            </a:pPr>
            <a:r>
              <a:rPr lang="en-US" sz="2000" dirty="0">
                <a:cs typeface="Menlo Regular"/>
              </a:rPr>
              <a:t>capture_err</a:t>
            </a:r>
          </a:p>
          <a:p>
            <a:pPr marL="342900" indent="-342900">
              <a:buFont typeface="Wingdings" charset="2"/>
              <a:buChar char="Ø"/>
            </a:pPr>
            <a:r>
              <a:rPr lang="en-US" sz="2000" dirty="0">
                <a:cs typeface="Menlo Regular"/>
              </a:rPr>
              <a:t>string_parse</a:t>
            </a:r>
          </a:p>
        </p:txBody>
      </p:sp>
      <p:cxnSp>
        <p:nvCxnSpPr>
          <p:cNvPr id="9" name="Straight Arrow Connector 8"/>
          <p:cNvCxnSpPr>
            <a:stCxn id="8" idx="0"/>
            <a:endCxn id="16" idx="2"/>
          </p:cNvCxnSpPr>
          <p:nvPr/>
        </p:nvCxnSpPr>
        <p:spPr>
          <a:xfrm flipV="1">
            <a:off x="4876329" y="1792810"/>
            <a:ext cx="756937" cy="1046520"/>
          </a:xfrm>
          <a:prstGeom prst="straightConnector1">
            <a:avLst/>
          </a:prstGeom>
          <a:ln w="19050" cmpd="sng">
            <a:solidFill>
              <a:srgbClr val="0000FF"/>
            </a:solidFill>
            <a:prstDash val="solid"/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0" name="Rectangle 9"/>
          <p:cNvSpPr/>
          <p:nvPr/>
        </p:nvSpPr>
        <p:spPr>
          <a:xfrm>
            <a:off x="6642826" y="1453699"/>
            <a:ext cx="1710602" cy="338554"/>
          </a:xfrm>
          <a:prstGeom prst="rect">
            <a:avLst/>
          </a:prstGeom>
          <a:ln w="19050" cmpd="sng">
            <a:solidFill>
              <a:srgbClr val="0000FF"/>
            </a:solidFill>
            <a:prstDash val="solid"/>
          </a:ln>
        </p:spPr>
        <p:txBody>
          <a:bodyPr wrap="square">
            <a:spAutoFit/>
          </a:bodyPr>
          <a:lstStyle/>
          <a:p>
            <a:r>
              <a:rPr lang="en-US" sz="1600" dirty="0">
                <a:cs typeface="Menlo Regular"/>
              </a:rPr>
              <a:t>SSH_key</a:t>
            </a:r>
          </a:p>
        </p:txBody>
      </p:sp>
      <p:sp>
        <p:nvSpPr>
          <p:cNvPr id="11" name="Rectangle 10"/>
          <p:cNvSpPr/>
          <p:nvPr/>
        </p:nvSpPr>
        <p:spPr>
          <a:xfrm>
            <a:off x="6642826" y="2059208"/>
            <a:ext cx="1710602" cy="338554"/>
          </a:xfrm>
          <a:prstGeom prst="rect">
            <a:avLst/>
          </a:prstGeom>
          <a:ln w="19050" cmpd="sng">
            <a:solidFill>
              <a:srgbClr val="0000FF"/>
            </a:solidFill>
            <a:prstDash val="solid"/>
          </a:ln>
        </p:spPr>
        <p:txBody>
          <a:bodyPr wrap="square">
            <a:spAutoFit/>
          </a:bodyPr>
          <a:lstStyle/>
          <a:p>
            <a:r>
              <a:rPr lang="en-US" sz="1600" dirty="0">
                <a:cs typeface="Menlo Regular"/>
              </a:rPr>
              <a:t>Allocation</a:t>
            </a:r>
          </a:p>
        </p:txBody>
      </p:sp>
      <p:sp>
        <p:nvSpPr>
          <p:cNvPr id="12" name="Rectangle 11"/>
          <p:cNvSpPr/>
          <p:nvPr/>
        </p:nvSpPr>
        <p:spPr>
          <a:xfrm>
            <a:off x="6642826" y="1757760"/>
            <a:ext cx="1710602" cy="338554"/>
          </a:xfrm>
          <a:prstGeom prst="rect">
            <a:avLst/>
          </a:prstGeom>
          <a:ln w="19050" cmpd="sng">
            <a:solidFill>
              <a:srgbClr val="0000FF"/>
            </a:solidFill>
            <a:prstDash val="solid"/>
          </a:ln>
        </p:spPr>
        <p:txBody>
          <a:bodyPr wrap="square">
            <a:spAutoFit/>
          </a:bodyPr>
          <a:lstStyle/>
          <a:p>
            <a:r>
              <a:rPr lang="en-US" sz="1600" dirty="0">
                <a:cs typeface="Menlo Regular"/>
              </a:rPr>
              <a:t>Quota</a:t>
            </a:r>
          </a:p>
        </p:txBody>
      </p:sp>
      <p:sp>
        <p:nvSpPr>
          <p:cNvPr id="13" name="Rectangle 12"/>
          <p:cNvSpPr/>
          <p:nvPr/>
        </p:nvSpPr>
        <p:spPr>
          <a:xfrm>
            <a:off x="6642826" y="2360656"/>
            <a:ext cx="1710602" cy="338554"/>
          </a:xfrm>
          <a:prstGeom prst="rect">
            <a:avLst/>
          </a:prstGeom>
          <a:ln w="19050" cmpd="sng">
            <a:solidFill>
              <a:srgbClr val="0000FF"/>
            </a:solidFill>
            <a:prstDash val="solid"/>
          </a:ln>
        </p:spPr>
        <p:txBody>
          <a:bodyPr wrap="square">
            <a:spAutoFit/>
          </a:bodyPr>
          <a:lstStyle/>
          <a:p>
            <a:r>
              <a:rPr lang="en-US" sz="1600" dirty="0">
                <a:cs typeface="Menlo Regular"/>
              </a:rPr>
              <a:t>Modules</a:t>
            </a:r>
          </a:p>
        </p:txBody>
      </p:sp>
      <p:sp>
        <p:nvSpPr>
          <p:cNvPr id="14" name="Rectangle 13"/>
          <p:cNvSpPr/>
          <p:nvPr/>
        </p:nvSpPr>
        <p:spPr>
          <a:xfrm>
            <a:off x="6642826" y="2662105"/>
            <a:ext cx="1710602" cy="338554"/>
          </a:xfrm>
          <a:prstGeom prst="rect">
            <a:avLst/>
          </a:prstGeom>
          <a:ln w="19050" cmpd="sng">
            <a:solidFill>
              <a:srgbClr val="0000FF"/>
            </a:solidFill>
            <a:prstDash val="solid"/>
          </a:ln>
        </p:spPr>
        <p:txBody>
          <a:bodyPr wrap="square">
            <a:spAutoFit/>
          </a:bodyPr>
          <a:lstStyle/>
          <a:p>
            <a:r>
              <a:rPr lang="en-US" sz="1600" dirty="0">
                <a:cs typeface="Menlo Regular"/>
              </a:rPr>
              <a:t>Compilers</a:t>
            </a:r>
          </a:p>
        </p:txBody>
      </p:sp>
      <p:sp>
        <p:nvSpPr>
          <p:cNvPr id="15" name="Rectangle 14"/>
          <p:cNvSpPr/>
          <p:nvPr/>
        </p:nvSpPr>
        <p:spPr>
          <a:xfrm>
            <a:off x="6642826" y="2963553"/>
            <a:ext cx="1710602" cy="338554"/>
          </a:xfrm>
          <a:prstGeom prst="rect">
            <a:avLst/>
          </a:prstGeom>
          <a:ln w="19050" cmpd="sng">
            <a:solidFill>
              <a:srgbClr val="0000FF"/>
            </a:solidFill>
            <a:prstDash val="solid"/>
          </a:ln>
        </p:spPr>
        <p:txBody>
          <a:bodyPr wrap="square">
            <a:spAutoFit/>
          </a:bodyPr>
          <a:lstStyle/>
          <a:p>
            <a:r>
              <a:rPr lang="en-US" sz="1600" dirty="0">
                <a:cs typeface="Menlo Regular"/>
              </a:rPr>
              <a:t>License</a:t>
            </a:r>
            <a:endParaRPr lang="en-US" sz="1100" dirty="0">
              <a:cs typeface="Menlo Regular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5199719" y="1331145"/>
            <a:ext cx="867094" cy="461665"/>
          </a:xfrm>
          <a:prstGeom prst="rect">
            <a:avLst/>
          </a:prstGeom>
          <a:noFill/>
          <a:ln w="12700" cmpd="sng">
            <a:solidFill>
              <a:srgbClr val="0000FF"/>
            </a:solidFill>
          </a:ln>
        </p:spPr>
        <p:txBody>
          <a:bodyPr wrap="none" rtlCol="0">
            <a:spAutoFit/>
          </a:bodyPr>
          <a:lstStyle/>
          <a:p>
            <a:r>
              <a:rPr lang="en-US" sz="2400" dirty="0">
                <a:solidFill>
                  <a:srgbClr val="FF0000"/>
                </a:solidFill>
                <a:cs typeface="Menlo Regular"/>
              </a:rPr>
              <a:t>tests:</a:t>
            </a:r>
          </a:p>
        </p:txBody>
      </p:sp>
      <p:sp>
        <p:nvSpPr>
          <p:cNvPr id="17" name="Left Brace 16"/>
          <p:cNvSpPr/>
          <p:nvPr/>
        </p:nvSpPr>
        <p:spPr>
          <a:xfrm>
            <a:off x="6080598" y="1202825"/>
            <a:ext cx="499688" cy="2613807"/>
          </a:xfrm>
          <a:prstGeom prst="leftBrace">
            <a:avLst>
              <a:gd name="adj1" fmla="val 107607"/>
              <a:gd name="adj2" fmla="val 10108"/>
            </a:avLst>
          </a:prstGeom>
          <a:ln>
            <a:solidFill>
              <a:srgbClr val="0000FF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8" name="Elbow Connector 17"/>
          <p:cNvCxnSpPr>
            <a:endCxn id="16" idx="1"/>
          </p:cNvCxnSpPr>
          <p:nvPr/>
        </p:nvCxnSpPr>
        <p:spPr>
          <a:xfrm>
            <a:off x="4869036" y="1504272"/>
            <a:ext cx="330683" cy="57706"/>
          </a:xfrm>
          <a:prstGeom prst="bentConnector3">
            <a:avLst>
              <a:gd name="adj1" fmla="val 50000"/>
            </a:avLst>
          </a:prstGeom>
          <a:ln w="19050" cmpd="sng">
            <a:solidFill>
              <a:srgbClr val="0000FF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" name="Rectangle 18"/>
          <p:cNvSpPr/>
          <p:nvPr/>
        </p:nvSpPr>
        <p:spPr>
          <a:xfrm>
            <a:off x="6642826" y="3275875"/>
            <a:ext cx="1710602" cy="338554"/>
          </a:xfrm>
          <a:prstGeom prst="rect">
            <a:avLst/>
          </a:prstGeom>
          <a:ln w="19050" cmpd="sng">
            <a:solidFill>
              <a:srgbClr val="0000FF"/>
            </a:solidFill>
            <a:prstDash val="solid"/>
          </a:ln>
        </p:spPr>
        <p:txBody>
          <a:bodyPr wrap="square">
            <a:spAutoFit/>
          </a:bodyPr>
          <a:lstStyle/>
          <a:p>
            <a:r>
              <a:rPr lang="en-US" sz="1600" dirty="0">
                <a:solidFill>
                  <a:srgbClr val="000000"/>
                </a:solidFill>
                <a:cs typeface="Menlo Regular"/>
              </a:rPr>
              <a:t>Other tests</a:t>
            </a:r>
            <a:endParaRPr lang="en-US" sz="1100" dirty="0">
              <a:solidFill>
                <a:srgbClr val="000000"/>
              </a:solidFill>
              <a:cs typeface="Menlo Regular"/>
            </a:endParaRPr>
          </a:p>
        </p:txBody>
      </p:sp>
      <p:cxnSp>
        <p:nvCxnSpPr>
          <p:cNvPr id="20" name="Straight Arrow Connector 19"/>
          <p:cNvCxnSpPr>
            <a:stCxn id="8" idx="0"/>
          </p:cNvCxnSpPr>
          <p:nvPr/>
        </p:nvCxnSpPr>
        <p:spPr>
          <a:xfrm flipH="1" flipV="1">
            <a:off x="2723747" y="2616246"/>
            <a:ext cx="2152582" cy="223084"/>
          </a:xfrm>
          <a:prstGeom prst="straightConnector1">
            <a:avLst/>
          </a:prstGeom>
          <a:ln w="19050" cmpd="sng">
            <a:solidFill>
              <a:srgbClr val="0000FF"/>
            </a:solidFill>
            <a:prstDash val="solid"/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8" name="Rectangle 47"/>
          <p:cNvSpPr/>
          <p:nvPr/>
        </p:nvSpPr>
        <p:spPr>
          <a:xfrm>
            <a:off x="6642826" y="3740776"/>
            <a:ext cx="1979642" cy="338554"/>
          </a:xfrm>
          <a:prstGeom prst="rect">
            <a:avLst/>
          </a:prstGeom>
          <a:ln w="19050" cmpd="sng">
            <a:solidFill>
              <a:srgbClr val="0000FF"/>
            </a:solidFill>
            <a:prstDash val="solid"/>
          </a:ln>
        </p:spPr>
        <p:txBody>
          <a:bodyPr wrap="square">
            <a:spAutoFit/>
          </a:bodyPr>
          <a:lstStyle/>
          <a:p>
            <a:r>
              <a:rPr lang="en-US" sz="1600" dirty="0">
                <a:solidFill>
                  <a:srgbClr val="FF0000"/>
                </a:solidFill>
                <a:cs typeface="Menlo Regular"/>
              </a:rPr>
              <a:t>Your own tests here!</a:t>
            </a:r>
            <a:endParaRPr lang="en-US" sz="1100" dirty="0">
              <a:solidFill>
                <a:srgbClr val="FF0000"/>
              </a:solidFill>
              <a:cs typeface="Menlo Regular"/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605277" y="3602276"/>
            <a:ext cx="7104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Users</a:t>
            </a:r>
          </a:p>
        </p:txBody>
      </p:sp>
      <p:sp>
        <p:nvSpPr>
          <p:cNvPr id="33" name="Smiley Face 32"/>
          <p:cNvSpPr/>
          <p:nvPr/>
        </p:nvSpPr>
        <p:spPr>
          <a:xfrm>
            <a:off x="605277" y="2813639"/>
            <a:ext cx="662055" cy="685800"/>
          </a:xfrm>
          <a:prstGeom prst="smileyFace">
            <a:avLst/>
          </a:prstGeom>
          <a:solidFill>
            <a:schemeClr val="accent2">
              <a:lumMod val="20000"/>
              <a:lumOff val="80000"/>
            </a:schemeClr>
          </a:solidFill>
          <a:ln w="28575">
            <a:solidFill>
              <a:srgbClr val="FF0000"/>
            </a:solidFill>
          </a:ln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5" name="Straight Arrow Connector 34"/>
          <p:cNvCxnSpPr>
            <a:cxnSpLocks/>
            <a:stCxn id="33" idx="0"/>
          </p:cNvCxnSpPr>
          <p:nvPr/>
        </p:nvCxnSpPr>
        <p:spPr>
          <a:xfrm flipV="1">
            <a:off x="936304" y="1677394"/>
            <a:ext cx="0" cy="1136246"/>
          </a:xfrm>
          <a:prstGeom prst="straightConnector1">
            <a:avLst/>
          </a:prstGeom>
          <a:ln w="19050" cmpd="sng">
            <a:solidFill>
              <a:srgbClr val="FF0000"/>
            </a:solidFill>
            <a:prstDash val="solid"/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188140401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0"/>
            <a:ext cx="7886700" cy="994172"/>
          </a:xfrm>
        </p:spPr>
        <p:txBody>
          <a:bodyPr>
            <a:normAutofit/>
          </a:bodyPr>
          <a:lstStyle/>
          <a:p>
            <a:r>
              <a:rPr lang="en-US" sz="3600" dirty="0"/>
              <a:t>Currently Supported Tests</a:t>
            </a:r>
          </a:p>
        </p:txBody>
      </p:sp>
      <p:sp>
        <p:nvSpPr>
          <p:cNvPr id="3" name="Subtitle 2"/>
          <p:cNvSpPr>
            <a:spLocks noGrp="1"/>
          </p:cNvSpPr>
          <p:nvPr>
            <p:ph idx="1"/>
          </p:nvPr>
        </p:nvSpPr>
        <p:spPr>
          <a:xfrm>
            <a:off x="628650" y="1097702"/>
            <a:ext cx="7886700" cy="3263504"/>
          </a:xfrm>
        </p:spPr>
        <p:txBody>
          <a:bodyPr>
            <a:noAutofit/>
          </a:bodyPr>
          <a:lstStyle/>
          <a:p>
            <a:pPr algn="l"/>
            <a:r>
              <a:rPr lang="en-US" b="1" dirty="0">
                <a:solidFill>
                  <a:schemeClr val="tx1"/>
                </a:solidFill>
                <a:latin typeface="+mn-lt"/>
              </a:rPr>
              <a:t>Generic Tests:</a:t>
            </a:r>
          </a:p>
          <a:p>
            <a:pPr algn="l">
              <a:lnSpc>
                <a:spcPct val="100000"/>
              </a:lnSpc>
              <a:spcBef>
                <a:spcPts val="600"/>
              </a:spcBef>
            </a:pPr>
            <a:endParaRPr lang="en-US" sz="2000" b="1" dirty="0">
              <a:solidFill>
                <a:schemeClr val="tx1"/>
              </a:solidFill>
              <a:latin typeface="+mn-lt"/>
            </a:endParaRPr>
          </a:p>
          <a:p>
            <a:pPr algn="l">
              <a:lnSpc>
                <a:spcPct val="100000"/>
              </a:lnSpc>
              <a:spcBef>
                <a:spcPts val="600"/>
              </a:spcBef>
            </a:pPr>
            <a:r>
              <a:rPr lang="en-US" sz="2000" dirty="0">
                <a:solidFill>
                  <a:schemeClr val="tx1"/>
                </a:solidFill>
                <a:latin typeface="+mn-lt"/>
              </a:rPr>
              <a:t>Valid ssh configurations</a:t>
            </a:r>
          </a:p>
          <a:p>
            <a:pPr algn="l">
              <a:lnSpc>
                <a:spcPct val="100000"/>
              </a:lnSpc>
              <a:spcBef>
                <a:spcPts val="600"/>
              </a:spcBef>
            </a:pPr>
            <a:r>
              <a:rPr lang="en-US" sz="2000" dirty="0">
                <a:solidFill>
                  <a:schemeClr val="tx1"/>
                </a:solidFill>
                <a:latin typeface="+mn-lt"/>
              </a:rPr>
              <a:t>File system accessibility</a:t>
            </a:r>
          </a:p>
          <a:p>
            <a:pPr algn="l">
              <a:lnSpc>
                <a:spcPct val="100000"/>
              </a:lnSpc>
              <a:spcBef>
                <a:spcPts val="600"/>
              </a:spcBef>
            </a:pPr>
            <a:r>
              <a:rPr lang="en-US" sz="2000" dirty="0">
                <a:solidFill>
                  <a:schemeClr val="tx1"/>
                </a:solidFill>
                <a:latin typeface="+mn-lt"/>
              </a:rPr>
              <a:t>Proper permission of file systems</a:t>
            </a:r>
          </a:p>
          <a:p>
            <a:pPr algn="l">
              <a:lnSpc>
                <a:spcPct val="100000"/>
              </a:lnSpc>
              <a:spcBef>
                <a:spcPts val="600"/>
              </a:spcBef>
            </a:pPr>
            <a:r>
              <a:rPr lang="en-US" sz="2000" dirty="0">
                <a:solidFill>
                  <a:schemeClr val="tx1"/>
                </a:solidFill>
                <a:latin typeface="+mn-lt"/>
              </a:rPr>
              <a:t>Usage and quota of file systems</a:t>
            </a:r>
          </a:p>
          <a:p>
            <a:pPr algn="l">
              <a:lnSpc>
                <a:spcPct val="100000"/>
              </a:lnSpc>
              <a:spcBef>
                <a:spcPts val="600"/>
              </a:spcBef>
            </a:pPr>
            <a:r>
              <a:rPr lang="en-US" sz="2000" dirty="0">
                <a:solidFill>
                  <a:schemeClr val="tx1"/>
                </a:solidFill>
                <a:latin typeface="+mn-lt"/>
              </a:rPr>
              <a:t>Necessary software licenses</a:t>
            </a:r>
          </a:p>
          <a:p>
            <a:pPr algn="l">
              <a:lnSpc>
                <a:spcPct val="100000"/>
              </a:lnSpc>
              <a:spcBef>
                <a:spcPts val="600"/>
              </a:spcBef>
            </a:pPr>
            <a:r>
              <a:rPr lang="en-US" sz="2000" dirty="0">
                <a:solidFill>
                  <a:schemeClr val="tx1"/>
                </a:solidFill>
                <a:latin typeface="+mn-lt"/>
              </a:rPr>
              <a:t>Current module environments</a:t>
            </a:r>
          </a:p>
          <a:p>
            <a:pPr algn="l">
              <a:lnSpc>
                <a:spcPct val="100000"/>
              </a:lnSpc>
              <a:spcBef>
                <a:spcPts val="600"/>
              </a:spcBef>
            </a:pPr>
            <a:r>
              <a:rPr lang="en-US" sz="2000" dirty="0">
                <a:solidFill>
                  <a:schemeClr val="tx1"/>
                </a:solidFill>
                <a:latin typeface="+mn-lt"/>
              </a:rPr>
              <a:t>… …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8E8572-7DA0-E849-9286-FE8201654308}" type="datetime1">
              <a:rPr lang="en-US" smtClean="0"/>
              <a:pPr/>
              <a:t>7/31/20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4AA8B-F1EC-D547-99EC-1807C0CD66CE}" type="slidenum">
              <a:rPr lang="en-US" smtClean="0"/>
              <a:pPr/>
              <a:t>26</a:t>
            </a:fld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4469571" y="1057275"/>
            <a:ext cx="4356360" cy="398570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1000"/>
              </a:spcBef>
            </a:pPr>
            <a:r>
              <a:rPr lang="en-US" sz="2400" b="1" dirty="0"/>
              <a:t>Customized Tests:</a:t>
            </a:r>
          </a:p>
          <a:p>
            <a:pPr>
              <a:spcBef>
                <a:spcPts val="600"/>
              </a:spcBef>
            </a:pPr>
            <a:endParaRPr lang="en-US" sz="2000" dirty="0"/>
          </a:p>
          <a:p>
            <a:pPr>
              <a:spcBef>
                <a:spcPts val="600"/>
              </a:spcBef>
            </a:pPr>
            <a:r>
              <a:rPr lang="en-US" sz="2000" dirty="0"/>
              <a:t>Necessary preloaded modules</a:t>
            </a:r>
          </a:p>
          <a:p>
            <a:pPr>
              <a:spcBef>
                <a:spcPts val="600"/>
              </a:spcBef>
            </a:pPr>
            <a:r>
              <a:rPr lang="en-US" sz="2000" dirty="0"/>
              <a:t>Necessary compiler commands</a:t>
            </a:r>
          </a:p>
          <a:p>
            <a:pPr>
              <a:spcBef>
                <a:spcPts val="600"/>
              </a:spcBef>
            </a:pPr>
            <a:r>
              <a:rPr lang="en-US" sz="2000" dirty="0"/>
              <a:t>Necessary scheduler commands</a:t>
            </a:r>
          </a:p>
          <a:p>
            <a:pPr>
              <a:spcBef>
                <a:spcPts val="600"/>
              </a:spcBef>
            </a:pPr>
            <a:r>
              <a:rPr lang="en-US" sz="2000" dirty="0"/>
              <a:t>Whether the user is blocked </a:t>
            </a:r>
          </a:p>
          <a:p>
            <a:pPr>
              <a:spcBef>
                <a:spcPts val="600"/>
              </a:spcBef>
            </a:pPr>
            <a:r>
              <a:rPr lang="en-US" sz="2000" dirty="0"/>
              <a:t>Users’ allocations and balance</a:t>
            </a:r>
          </a:p>
          <a:p>
            <a:pPr>
              <a:spcBef>
                <a:spcPts val="600"/>
              </a:spcBef>
            </a:pPr>
            <a:r>
              <a:rPr lang="en-US" sz="2000" dirty="0"/>
              <a:t>Permission to access to protected data</a:t>
            </a:r>
          </a:p>
          <a:p>
            <a:pPr>
              <a:spcBef>
                <a:spcPts val="600"/>
              </a:spcBef>
            </a:pPr>
            <a:r>
              <a:rPr lang="en-US" sz="2000" dirty="0"/>
              <a:t>… …</a:t>
            </a:r>
          </a:p>
          <a:p>
            <a:pPr>
              <a:spcBef>
                <a:spcPts val="600"/>
              </a:spcBef>
            </a:pP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4285783637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8130C18-8147-D544-9CDB-C72D8BAD822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8650" y="0"/>
            <a:ext cx="7886700" cy="994172"/>
          </a:xfrm>
        </p:spPr>
        <p:txBody>
          <a:bodyPr>
            <a:normAutofit/>
          </a:bodyPr>
          <a:lstStyle/>
          <a:p>
            <a:r>
              <a:rPr lang="en-US" sz="3600" dirty="0"/>
              <a:t>Customized </a:t>
            </a:r>
            <a:r>
              <a:rPr lang="en-US" sz="3600" dirty="0" err="1"/>
              <a:t>Testset</a:t>
            </a:r>
            <a:endParaRPr lang="en-US" sz="3600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1436759-29B7-D747-9827-87CE37EF531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68065" y="909855"/>
            <a:ext cx="7886700" cy="3263504"/>
          </a:xfrm>
        </p:spPr>
        <p:txBody>
          <a:bodyPr>
            <a:noAutofit/>
          </a:bodyPr>
          <a:lstStyle/>
          <a:p>
            <a:r>
              <a:rPr lang="en-US" dirty="0"/>
              <a:t>The new </a:t>
            </a:r>
            <a:r>
              <a:rPr lang="en-US" dirty="0" err="1"/>
              <a:t>sanitytool</a:t>
            </a:r>
            <a:r>
              <a:rPr lang="en-US" dirty="0"/>
              <a:t> version 2.0 allows users to create/use their own tests.</a:t>
            </a:r>
          </a:p>
          <a:p>
            <a:r>
              <a:rPr lang="en-US" sz="2000" dirty="0"/>
              <a:t>$ </a:t>
            </a:r>
            <a:r>
              <a:rPr lang="en-US" sz="2000" dirty="0" err="1">
                <a:solidFill>
                  <a:srgbClr val="7030A0"/>
                </a:solidFill>
              </a:rPr>
              <a:t>sanitycheck</a:t>
            </a:r>
            <a:r>
              <a:rPr lang="en-US" sz="2000" dirty="0">
                <a:solidFill>
                  <a:srgbClr val="7030A0"/>
                </a:solidFill>
              </a:rPr>
              <a:t> –t </a:t>
            </a:r>
            <a:r>
              <a:rPr lang="en-US" sz="2000" dirty="0" err="1">
                <a:solidFill>
                  <a:srgbClr val="7030A0"/>
                </a:solidFill>
              </a:rPr>
              <a:t>mytestdir</a:t>
            </a:r>
            <a:endParaRPr lang="en-US" sz="2000" dirty="0">
              <a:solidFill>
                <a:srgbClr val="7030A0"/>
              </a:solidFill>
            </a:endParaRPr>
          </a:p>
          <a:p>
            <a:endParaRPr lang="en-US" sz="800" dirty="0"/>
          </a:p>
          <a:p>
            <a:r>
              <a:rPr lang="en-US" sz="1600" dirty="0"/>
              <a:t>Create  your own test case as simple as:</a:t>
            </a:r>
          </a:p>
          <a:p>
            <a:r>
              <a:rPr lang="en-US" sz="1200" dirty="0">
                <a:solidFill>
                  <a:srgbClr val="7030A0"/>
                </a:solidFill>
              </a:rPr>
              <a:t>def execute(self):</a:t>
            </a:r>
          </a:p>
          <a:p>
            <a:r>
              <a:rPr lang="en-US" sz="1200" dirty="0">
                <a:solidFill>
                  <a:srgbClr val="7030A0"/>
                </a:solidFill>
              </a:rPr>
              <a:t>      Flag=True</a:t>
            </a:r>
          </a:p>
          <a:p>
            <a:r>
              <a:rPr lang="en-US" sz="1200" dirty="0">
                <a:solidFill>
                  <a:srgbClr val="7030A0"/>
                </a:solidFill>
              </a:rPr>
              <a:t>      output=capture(“type h5copy”)</a:t>
            </a:r>
          </a:p>
          <a:p>
            <a:r>
              <a:rPr lang="en-US" sz="1200" dirty="0">
                <a:solidFill>
                  <a:srgbClr val="7030A0"/>
                </a:solidFill>
              </a:rPr>
              <a:t>      if "not found" in output:</a:t>
            </a:r>
          </a:p>
          <a:p>
            <a:r>
              <a:rPr lang="en-US" sz="1200" dirty="0">
                <a:solidFill>
                  <a:srgbClr val="7030A0"/>
                </a:solidFill>
              </a:rPr>
              <a:t>          Flag = False</a:t>
            </a:r>
          </a:p>
          <a:p>
            <a:r>
              <a:rPr lang="en-US" sz="1200" dirty="0">
                <a:solidFill>
                  <a:srgbClr val="7030A0"/>
                </a:solidFill>
              </a:rPr>
              <a:t>          </a:t>
            </a:r>
            <a:r>
              <a:rPr lang="en-US" sz="1200" dirty="0" err="1">
                <a:solidFill>
                  <a:srgbClr val="7030A0"/>
                </a:solidFill>
              </a:rPr>
              <a:t>self.error_message</a:t>
            </a:r>
            <a:r>
              <a:rPr lang="en-US" sz="1200" dirty="0">
                <a:solidFill>
                  <a:srgbClr val="7030A0"/>
                </a:solidFill>
              </a:rPr>
              <a:t>+="        ERROR: h5copy is not available!”</a:t>
            </a:r>
          </a:p>
          <a:p>
            <a:r>
              <a:rPr lang="en-US" sz="1200" dirty="0">
                <a:solidFill>
                  <a:srgbClr val="7030A0"/>
                </a:solidFill>
              </a:rPr>
              <a:t>      return Flag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4863FDB-61D2-C04F-8BC9-090CFD8C982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110713-E843-1141-99DA-6A2FDB108AFA}" type="datetime1">
              <a:rPr lang="en-US" smtClean="0"/>
              <a:pPr/>
              <a:t>7/31/20</a:t>
            </a:fld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1C6F30D-8AF9-B543-B5BB-3D94136B002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4AA8B-F1EC-D547-99EC-1807C0CD66CE}" type="slidenum">
              <a:rPr lang="en-US" smtClean="0"/>
              <a:pPr/>
              <a:t>27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70145864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0"/>
            <a:ext cx="7886700" cy="994172"/>
          </a:xfrm>
        </p:spPr>
        <p:txBody>
          <a:bodyPr>
            <a:normAutofit/>
          </a:bodyPr>
          <a:lstStyle/>
          <a:p>
            <a:r>
              <a:rPr lang="en-US" sz="3600" dirty="0"/>
              <a:t>Obtain </a:t>
            </a:r>
            <a:r>
              <a:rPr lang="en-US" sz="3600" dirty="0" err="1"/>
              <a:t>SanityTool</a:t>
            </a:r>
            <a:endParaRPr lang="en-US" sz="3600" dirty="0"/>
          </a:p>
        </p:txBody>
      </p:sp>
      <p:sp>
        <p:nvSpPr>
          <p:cNvPr id="3" name="Subtitle 2"/>
          <p:cNvSpPr>
            <a:spLocks noGrp="1"/>
          </p:cNvSpPr>
          <p:nvPr>
            <p:ph idx="1"/>
          </p:nvPr>
        </p:nvSpPr>
        <p:spPr>
          <a:xfrm>
            <a:off x="431801" y="1369219"/>
            <a:ext cx="8415866" cy="3263504"/>
          </a:xfrm>
        </p:spPr>
        <p:txBody>
          <a:bodyPr>
            <a:normAutofit/>
          </a:bodyPr>
          <a:lstStyle/>
          <a:p>
            <a:pPr marL="342900" indent="-342900" algn="l">
              <a:buFont typeface="Arial"/>
              <a:buChar char="•"/>
            </a:pPr>
            <a:r>
              <a:rPr lang="en-US" dirty="0">
                <a:solidFill>
                  <a:srgbClr val="000000"/>
                </a:solidFill>
              </a:rPr>
              <a:t>Obtain the source code of Sanity Tool	</a:t>
            </a:r>
          </a:p>
          <a:p>
            <a:pPr algn="l"/>
            <a:r>
              <a:rPr lang="en-US" dirty="0">
                <a:solidFill>
                  <a:srgbClr val="000000"/>
                </a:solidFill>
              </a:rPr>
              <a:t>	</a:t>
            </a:r>
            <a:r>
              <a:rPr lang="en-US" dirty="0">
                <a:solidFill>
                  <a:srgbClr val="000000"/>
                </a:solidFill>
                <a:hlinkClick r:id="rId3"/>
              </a:rPr>
              <a:t>https://github.com/siliu-tacc/sanitytool</a:t>
            </a:r>
            <a:endParaRPr lang="en-US" dirty="0">
              <a:solidFill>
                <a:srgbClr val="000000"/>
              </a:solidFill>
            </a:endParaRPr>
          </a:p>
          <a:p>
            <a:pPr marL="342900" indent="-342900" algn="l">
              <a:buFont typeface="Arial"/>
              <a:buChar char="•"/>
            </a:pPr>
            <a:r>
              <a:rPr lang="en-US" dirty="0">
                <a:solidFill>
                  <a:srgbClr val="000000"/>
                </a:solidFill>
              </a:rPr>
              <a:t>Make sure “python” and “sanitycheck” are accessible</a:t>
            </a:r>
          </a:p>
          <a:p>
            <a:pPr marL="342900" indent="-342900" algn="l">
              <a:buFont typeface="Arial"/>
              <a:buChar char="•"/>
            </a:pPr>
            <a:r>
              <a:rPr lang="en-US" dirty="0">
                <a:solidFill>
                  <a:srgbClr val="000000"/>
                </a:solidFill>
              </a:rPr>
              <a:t>Go through the tests directory and choose proper tests</a:t>
            </a:r>
          </a:p>
          <a:p>
            <a:pPr marL="342900" indent="-342900" algn="l">
              <a:buFont typeface="Arial"/>
              <a:buChar char="•"/>
            </a:pPr>
            <a:r>
              <a:rPr lang="en-US" dirty="0">
                <a:solidFill>
                  <a:srgbClr val="000000"/>
                </a:solidFill>
              </a:rPr>
              <a:t>Add more tests modules when necessary</a:t>
            </a:r>
          </a:p>
          <a:p>
            <a:pPr marL="342900" indent="-342900" algn="l">
              <a:buFont typeface="Arial"/>
              <a:buChar char="•"/>
            </a:pPr>
            <a:r>
              <a:rPr lang="en-US" dirty="0">
                <a:solidFill>
                  <a:srgbClr val="000000"/>
                </a:solidFill>
              </a:rPr>
              <a:t>Run the “</a:t>
            </a:r>
            <a:r>
              <a:rPr lang="en-US" i="1" dirty="0" err="1">
                <a:solidFill>
                  <a:srgbClr val="7030A0"/>
                </a:solidFill>
              </a:rPr>
              <a:t>sanitycheck</a:t>
            </a:r>
            <a:r>
              <a:rPr lang="en-US" dirty="0">
                <a:solidFill>
                  <a:srgbClr val="000000"/>
                </a:solidFill>
              </a:rPr>
              <a:t>” command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1DD796-0540-CE4D-A047-201FFEEAEF9C}" type="datetime1">
              <a:rPr lang="en-US" smtClean="0"/>
              <a:pPr/>
              <a:t>7/31/20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4AA8B-F1EC-D547-99EC-1807C0CD66CE}" type="slidenum">
              <a:rPr lang="en-US" smtClean="0"/>
              <a:pPr/>
              <a:t>28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8570837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418B8F5-4AF1-B444-841E-93DF583BA41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18291" y="1984405"/>
            <a:ext cx="8302516" cy="994172"/>
          </a:xfrm>
        </p:spPr>
        <p:txBody>
          <a:bodyPr>
            <a:noAutofit/>
          </a:bodyPr>
          <a:lstStyle/>
          <a:p>
            <a:r>
              <a:rPr lang="en-US" sz="3600" dirty="0"/>
              <a:t>1st hands-on/homework session:</a:t>
            </a:r>
            <a:br>
              <a:rPr lang="en-US" sz="3600" dirty="0"/>
            </a:br>
            <a:r>
              <a:rPr lang="en-US" sz="3600" dirty="0"/>
              <a:t>	LMOD and </a:t>
            </a:r>
            <a:r>
              <a:rPr lang="en-US" sz="3600" dirty="0" err="1"/>
              <a:t>SanityTool</a:t>
            </a:r>
            <a:endParaRPr lang="en-US" sz="3600" dirty="0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A3363D9-869D-DE49-8C7D-0F2CF7836D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89333C-74D2-2F44-B380-69DE2D969618}" type="datetime1">
              <a:rPr lang="en-US" smtClean="0"/>
              <a:pPr/>
              <a:t>7/31/20</a:t>
            </a:fld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D15AD234-4985-2F42-A6FB-EC7DA6B3AA4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4AA8B-F1EC-D547-99EC-1807C0CD66CE}" type="slidenum">
              <a:rPr lang="en-US" smtClean="0"/>
              <a:pPr/>
              <a:t>29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4673344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>
          <a:xfrm>
            <a:off x="480093" y="0"/>
            <a:ext cx="8434069" cy="994172"/>
          </a:xfrm>
        </p:spPr>
        <p:txBody>
          <a:bodyPr>
            <a:noAutofit/>
          </a:bodyPr>
          <a:lstStyle/>
          <a:p>
            <a:r>
              <a:rPr lang="en-US" sz="3600" dirty="0"/>
              <a:t>Tools Make a Difference on HPC</a:t>
            </a:r>
          </a:p>
        </p:txBody>
      </p:sp>
      <p:sp>
        <p:nvSpPr>
          <p:cNvPr id="7" name="Content Placeholder 6"/>
          <p:cNvSpPr>
            <a:spLocks noGrp="1"/>
          </p:cNvSpPr>
          <p:nvPr>
            <p:ph idx="1"/>
          </p:nvPr>
        </p:nvSpPr>
        <p:spPr>
          <a:xfrm>
            <a:off x="240046" y="1402696"/>
            <a:ext cx="8914162" cy="2684298"/>
          </a:xfrm>
        </p:spPr>
        <p:txBody>
          <a:bodyPr>
            <a:normAutofit fontScale="92500"/>
          </a:bodyPr>
          <a:lstStyle/>
          <a:p>
            <a:pPr marL="342900" indent="-342900">
              <a:buFont typeface="Arial"/>
              <a:buChar char="•"/>
            </a:pPr>
            <a:r>
              <a:rPr lang="en-US" dirty="0"/>
              <a:t>Great tools make a profound difference </a:t>
            </a:r>
          </a:p>
          <a:p>
            <a:pPr marL="342900" indent="-342900">
              <a:buFont typeface="Arial"/>
              <a:buChar char="•"/>
            </a:pPr>
            <a:r>
              <a:rPr lang="en-US" dirty="0"/>
              <a:t>Require less effort to achieve some desired goals</a:t>
            </a:r>
          </a:p>
          <a:p>
            <a:pPr marL="342900" indent="-342900">
              <a:buFont typeface="Arial"/>
              <a:buChar char="•"/>
            </a:pPr>
            <a:r>
              <a:rPr lang="en-US" dirty="0"/>
              <a:t>Save a lot of time and energy for both new and experienced users</a:t>
            </a:r>
          </a:p>
          <a:p>
            <a:pPr marL="342900" indent="-342900">
              <a:buFont typeface="Arial"/>
              <a:buChar char="•"/>
            </a:pPr>
            <a:r>
              <a:rPr lang="en-US" dirty="0"/>
              <a:t>Enhance the user experience particularly on large-scale systems</a:t>
            </a:r>
          </a:p>
          <a:p>
            <a:pPr marL="342900" indent="-342900">
              <a:buFont typeface="Arial"/>
              <a:buChar char="•"/>
            </a:pPr>
            <a:r>
              <a:rPr lang="en-US" dirty="0"/>
              <a:t>Under active development by experienced TACC members</a:t>
            </a:r>
          </a:p>
          <a:p>
            <a:pPr marL="342900" indent="-342900">
              <a:buFont typeface="Arial"/>
              <a:buChar char="•"/>
            </a:pPr>
            <a:r>
              <a:rPr lang="en-US" dirty="0"/>
              <a:t>(Most of them) Available under open source licenses to public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8D2A5D-93E6-9044-97B8-4B6FF3614809}" type="datetime1">
              <a:rPr lang="en-US" smtClean="0"/>
              <a:pPr/>
              <a:t>7/31/20</a:t>
            </a:fld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4AA8B-F1EC-D547-99EC-1807C0CD66CE}" type="slidenum">
              <a:rPr lang="en-US" smtClean="0"/>
              <a:pPr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9239661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AE2933B-3D13-D446-A3ED-1355886FEBC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 LMOD Lab (A):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B709688-66AD-FE4A-B5B2-F886BC3D1DA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80109" y="1385889"/>
            <a:ext cx="8963891" cy="3263504"/>
          </a:xfrm>
        </p:spPr>
        <p:txBody>
          <a:bodyPr>
            <a:noAutofit/>
          </a:bodyPr>
          <a:lstStyle/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dirty="0"/>
              <a:t>Display all available modules on the Frontera system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endParaRPr lang="en-US" dirty="0"/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dirty="0"/>
              <a:t>View the help information for any specific module if necessary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endParaRPr lang="en-US" dirty="0"/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dirty="0"/>
              <a:t>Load a few modules you will need for your research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endParaRPr lang="en-US" dirty="0"/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dirty="0"/>
              <a:t>Make the new collection as the default</a:t>
            </a:r>
          </a:p>
          <a:p>
            <a:endParaRPr lang="en-US" dirty="0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04EEE51-7E49-CA43-B03F-2AAFB4481CC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110713-E843-1141-99DA-6A2FDB108AFA}" type="datetime1">
              <a:rPr lang="en-US" smtClean="0"/>
              <a:pPr/>
              <a:t>7/31/20</a:t>
            </a:fld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FDF6196-175E-2D47-9E05-B2E53F3F7A0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4AA8B-F1EC-D547-99EC-1807C0CD66CE}" type="slidenum">
              <a:rPr lang="en-US" smtClean="0"/>
              <a:pPr/>
              <a:t>30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34818256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5731B4F-27BB-074D-9D78-EF0F2FA04F3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dirty="0"/>
              <a:t>Learn more about the Mvapich2 module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endParaRPr lang="en-US" dirty="0"/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dirty="0"/>
              <a:t>Run “</a:t>
            </a:r>
            <a:r>
              <a:rPr lang="en-US" dirty="0">
                <a:solidFill>
                  <a:srgbClr val="7030A0"/>
                </a:solidFill>
              </a:rPr>
              <a:t>echo $MPICH_HOME</a:t>
            </a:r>
            <a:r>
              <a:rPr lang="en-US" dirty="0"/>
              <a:t>”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endParaRPr lang="en-US" dirty="0"/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dirty="0"/>
              <a:t>Switch to mvapich2 from </a:t>
            </a:r>
            <a:r>
              <a:rPr lang="en-US" dirty="0" err="1"/>
              <a:t>impi</a:t>
            </a:r>
            <a:endParaRPr lang="en-US" dirty="0"/>
          </a:p>
          <a:p>
            <a:pPr marL="342900" indent="-342900">
              <a:buFont typeface="Arial" panose="020B0604020202020204" pitchFamily="34" charset="0"/>
              <a:buChar char="•"/>
            </a:pPr>
            <a:endParaRPr lang="en-US" dirty="0"/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dirty="0"/>
              <a:t>Run “</a:t>
            </a:r>
            <a:r>
              <a:rPr lang="en-US" dirty="0">
                <a:solidFill>
                  <a:srgbClr val="7030A0"/>
                </a:solidFill>
              </a:rPr>
              <a:t>echo $MPICH_HOME</a:t>
            </a:r>
            <a:r>
              <a:rPr lang="en-US" dirty="0"/>
              <a:t>” again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endParaRPr lang="en-US" dirty="0"/>
          </a:p>
          <a:p>
            <a:pPr marL="342900" indent="-342900">
              <a:buFont typeface="Arial" panose="020B0604020202020204" pitchFamily="34" charset="0"/>
              <a:buChar char="•"/>
            </a:pPr>
            <a:endParaRPr lang="en-US" dirty="0"/>
          </a:p>
          <a:p>
            <a:pPr marL="342900" indent="-342900">
              <a:buFont typeface="Arial" panose="020B0604020202020204" pitchFamily="34" charset="0"/>
              <a:buChar char="•"/>
            </a:pPr>
            <a:endParaRPr lang="en-US" dirty="0"/>
          </a:p>
          <a:p>
            <a:pPr marL="342900" indent="-342900">
              <a:buFont typeface="Arial" panose="020B0604020202020204" pitchFamily="34" charset="0"/>
              <a:buChar char="•"/>
            </a:pPr>
            <a:endParaRPr lang="en-US" dirty="0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10E2450-3166-4341-B2F3-1A01A3CFDD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110713-E843-1141-99DA-6A2FDB108AFA}" type="datetime1">
              <a:rPr lang="en-US" smtClean="0"/>
              <a:pPr/>
              <a:t>7/31/20</a:t>
            </a:fld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712B13DB-88D4-C843-B9B6-75232953B77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4AA8B-F1EC-D547-99EC-1807C0CD66CE}" type="slidenum">
              <a:rPr lang="en-US" smtClean="0"/>
              <a:pPr/>
              <a:t>31</a:t>
            </a:fld>
            <a:endParaRPr lang="en-US" dirty="0"/>
          </a:p>
        </p:txBody>
      </p:sp>
      <p:sp>
        <p:nvSpPr>
          <p:cNvPr id="6" name="Title 1">
            <a:extLst>
              <a:ext uri="{FF2B5EF4-FFF2-40B4-BE49-F238E27FC236}">
                <a16:creationId xmlns:a16="http://schemas.microsoft.com/office/drawing/2014/main" id="{984071AE-6BB0-3B4E-9011-06A5AD7F9B9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 LMOD Lab (B):</a:t>
            </a:r>
          </a:p>
        </p:txBody>
      </p:sp>
    </p:spTree>
    <p:extLst>
      <p:ext uri="{BB962C8B-B14F-4D97-AF65-F5344CB8AC3E}">
        <p14:creationId xmlns:p14="http://schemas.microsoft.com/office/powerpoint/2010/main" val="1134824635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2FEB58-8CD7-F64C-B09D-1C89255868D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 err="1"/>
              <a:t>Sanitytool</a:t>
            </a:r>
            <a:r>
              <a:rPr lang="en-US" sz="3600" dirty="0"/>
              <a:t> Lab: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B73AED4-9395-A146-B83B-58D97845153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dirty="0"/>
              <a:t>Load the “</a:t>
            </a:r>
            <a:r>
              <a:rPr lang="en-US" dirty="0" err="1"/>
              <a:t>sanitytool</a:t>
            </a:r>
            <a:r>
              <a:rPr lang="en-US" dirty="0"/>
              <a:t>” module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endParaRPr lang="en-US" sz="800" dirty="0"/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dirty="0"/>
              <a:t>Run “</a:t>
            </a:r>
            <a:r>
              <a:rPr lang="en-US" dirty="0" err="1">
                <a:solidFill>
                  <a:srgbClr val="7030A0"/>
                </a:solidFill>
              </a:rPr>
              <a:t>sanitycheck</a:t>
            </a:r>
            <a:r>
              <a:rPr lang="en-US" dirty="0"/>
              <a:t>” in your account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endParaRPr lang="en-US" sz="800" dirty="0"/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dirty="0"/>
              <a:t>Run “</a:t>
            </a:r>
            <a:r>
              <a:rPr lang="en-US" dirty="0" err="1">
                <a:solidFill>
                  <a:srgbClr val="7030A0"/>
                </a:solidFill>
              </a:rPr>
              <a:t>whyblockme</a:t>
            </a:r>
            <a:r>
              <a:rPr lang="en-US" dirty="0"/>
              <a:t>” in your account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endParaRPr lang="en-US" sz="800" dirty="0"/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dirty="0"/>
              <a:t>Load the “</a:t>
            </a:r>
            <a:r>
              <a:rPr lang="en-US" dirty="0" err="1"/>
              <a:t>sanitytool</a:t>
            </a:r>
            <a:r>
              <a:rPr lang="en-US" dirty="0"/>
              <a:t>” module</a:t>
            </a:r>
          </a:p>
          <a:p>
            <a:endParaRPr lang="en-US" sz="800" dirty="0"/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dirty="0"/>
              <a:t>“</a:t>
            </a:r>
            <a:r>
              <a:rPr lang="en-US" dirty="0">
                <a:solidFill>
                  <a:srgbClr val="7030A0"/>
                </a:solidFill>
              </a:rPr>
              <a:t>unset SCRATCH</a:t>
            </a:r>
            <a:r>
              <a:rPr lang="en-US" dirty="0"/>
              <a:t>” and run “</a:t>
            </a:r>
            <a:r>
              <a:rPr lang="en-US" dirty="0" err="1">
                <a:solidFill>
                  <a:srgbClr val="7030A0"/>
                </a:solidFill>
              </a:rPr>
              <a:t>sanitycheck</a:t>
            </a:r>
            <a:r>
              <a:rPr lang="en-US" dirty="0"/>
              <a:t>” again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C2924D5-F7F1-1745-B1A2-55E60AB946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110713-E843-1141-99DA-6A2FDB108AFA}" type="datetime1">
              <a:rPr lang="en-US" smtClean="0"/>
              <a:pPr/>
              <a:t>7/31/20</a:t>
            </a:fld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DFAF677-A56A-0E4E-9C25-D8229214E74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4AA8B-F1EC-D547-99EC-1807C0CD66CE}" type="slidenum">
              <a:rPr lang="en-US" smtClean="0"/>
              <a:pPr/>
              <a:t>32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7720109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49" y="0"/>
            <a:ext cx="7886700" cy="994172"/>
          </a:xfrm>
        </p:spPr>
        <p:txBody>
          <a:bodyPr>
            <a:normAutofit/>
          </a:bodyPr>
          <a:lstStyle/>
          <a:p>
            <a:r>
              <a:rPr lang="en-US" sz="3600" dirty="0"/>
              <a:t>Outline</a:t>
            </a:r>
          </a:p>
        </p:txBody>
      </p:sp>
      <p:sp>
        <p:nvSpPr>
          <p:cNvPr id="3" name="Subtitle 2"/>
          <p:cNvSpPr>
            <a:spLocks noGrp="1"/>
          </p:cNvSpPr>
          <p:nvPr>
            <p:ph idx="1"/>
          </p:nvPr>
        </p:nvSpPr>
        <p:spPr>
          <a:xfrm>
            <a:off x="628649" y="1076229"/>
            <a:ext cx="8163013" cy="4067271"/>
          </a:xfrm>
        </p:spPr>
        <p:txBody>
          <a:bodyPr>
            <a:noAutofit/>
          </a:bodyPr>
          <a:lstStyle/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n-US" dirty="0">
                <a:solidFill>
                  <a:schemeClr val="accent2"/>
                </a:solidFill>
              </a:rPr>
              <a:t>User Environment</a:t>
            </a:r>
          </a:p>
          <a:p>
            <a:pPr algn="l"/>
            <a:r>
              <a:rPr lang="en-US" dirty="0">
                <a:solidFill>
                  <a:schemeClr val="accent2"/>
                </a:solidFill>
              </a:rPr>
              <a:t>	LMOD, </a:t>
            </a:r>
            <a:r>
              <a:rPr lang="en-US" dirty="0" err="1">
                <a:solidFill>
                  <a:schemeClr val="accent2"/>
                </a:solidFill>
              </a:rPr>
              <a:t>SanityTool</a:t>
            </a:r>
            <a:endParaRPr lang="en-US" dirty="0">
              <a:solidFill>
                <a:schemeClr val="accent2"/>
              </a:solidFill>
            </a:endParaRP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dirty="0"/>
              <a:t> Workflow Assistance</a:t>
            </a:r>
          </a:p>
          <a:p>
            <a:r>
              <a:rPr lang="en-US" dirty="0"/>
              <a:t>	</a:t>
            </a:r>
            <a:r>
              <a:rPr lang="en-US" dirty="0" err="1"/>
              <a:t>ibrun</a:t>
            </a:r>
            <a:r>
              <a:rPr lang="en-US" dirty="0"/>
              <a:t>, Launcher, Launcher-</a:t>
            </a:r>
            <a:r>
              <a:rPr lang="en-US" dirty="0" err="1"/>
              <a:t>gpu</a:t>
            </a:r>
            <a:r>
              <a:rPr lang="en-US" dirty="0"/>
              <a:t>, </a:t>
            </a:r>
            <a:r>
              <a:rPr lang="en-US" dirty="0" err="1"/>
              <a:t>Pylauncher</a:t>
            </a:r>
            <a:endParaRPr lang="en-US" dirty="0"/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dirty="0"/>
              <a:t>Job Monitoring</a:t>
            </a:r>
          </a:p>
          <a:p>
            <a:r>
              <a:rPr lang="en-US" dirty="0"/>
              <a:t>	</a:t>
            </a:r>
            <a:r>
              <a:rPr lang="en-US" dirty="0" err="1"/>
              <a:t>core_usage</a:t>
            </a:r>
            <a:r>
              <a:rPr lang="en-US" dirty="0"/>
              <a:t>, </a:t>
            </a:r>
            <a:r>
              <a:rPr lang="en-US" dirty="0" err="1"/>
              <a:t>show_affinity</a:t>
            </a:r>
            <a:r>
              <a:rPr lang="en-US" dirty="0"/>
              <a:t>,</a:t>
            </a:r>
            <a:r>
              <a:rPr lang="zh-CN" altLang="en-US" dirty="0"/>
              <a:t> </a:t>
            </a:r>
            <a:r>
              <a:rPr lang="en-US" altLang="zh-CN" dirty="0" err="1"/>
              <a:t>amask</a:t>
            </a:r>
            <a:r>
              <a:rPr lang="en-US" altLang="zh-CN" dirty="0"/>
              <a:t>, 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dirty="0"/>
              <a:t>Runtime resource </a:t>
            </a:r>
            <a:r>
              <a:rPr lang="en-US" altLang="zh-CN" dirty="0"/>
              <a:t>monitoring</a:t>
            </a:r>
          </a:p>
          <a:p>
            <a:r>
              <a:rPr lang="en-US" sz="2400" dirty="0">
                <a:solidFill>
                  <a:schemeClr val="tx1"/>
                </a:solidFill>
              </a:rPr>
              <a:t>	Remora </a:t>
            </a:r>
          </a:p>
          <a:p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06061D-2D7C-3840-A212-314913733293}" type="datetime1">
              <a:rPr lang="en-US" smtClean="0"/>
              <a:pPr/>
              <a:t>7/31/20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4AA8B-F1EC-D547-99EC-1807C0CD66CE}" type="slidenum">
              <a:rPr lang="en-US" smtClean="0"/>
              <a:pPr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713526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F4D2115-7B65-6641-8F2B-ACD786366C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610876-16EB-1045-ACA9-E94DF203C5D8}" type="datetime1">
              <a:rPr lang="en-US" smtClean="0"/>
              <a:pPr/>
              <a:t>7/31/20</a:t>
            </a:fld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2A136D6-BB5C-1F43-BA94-7A20576A663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4AA8B-F1EC-D547-99EC-1807C0CD66CE}" type="slidenum">
              <a:rPr lang="en-US" smtClean="0"/>
              <a:pPr/>
              <a:t>5</a:t>
            </a:fld>
            <a:endParaRPr lang="en-US" dirty="0"/>
          </a:p>
        </p:txBody>
      </p:sp>
      <p:sp>
        <p:nvSpPr>
          <p:cNvPr id="6" name="Title 1">
            <a:extLst>
              <a:ext uri="{FF2B5EF4-FFF2-40B4-BE49-F238E27FC236}">
                <a16:creationId xmlns:a16="http://schemas.microsoft.com/office/drawing/2014/main" id="{B242A798-8339-D549-8043-CAEFCE78824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123122" y="1898373"/>
            <a:ext cx="7275443" cy="1797655"/>
          </a:xfrm>
        </p:spPr>
        <p:txBody>
          <a:bodyPr>
            <a:noAutofit/>
          </a:bodyPr>
          <a:lstStyle/>
          <a:p>
            <a:r>
              <a:rPr lang="en-US" sz="3600" dirty="0" err="1"/>
              <a:t>Lmod</a:t>
            </a:r>
            <a:br>
              <a:rPr lang="en-US" sz="3600" dirty="0"/>
            </a:br>
            <a:r>
              <a:rPr lang="en-US" sz="3600" dirty="0"/>
              <a:t>	 Manage your environment 		on a Supercomputer</a:t>
            </a:r>
          </a:p>
        </p:txBody>
      </p:sp>
    </p:spTree>
    <p:extLst>
      <p:ext uri="{BB962C8B-B14F-4D97-AF65-F5344CB8AC3E}">
        <p14:creationId xmlns:p14="http://schemas.microsoft.com/office/powerpoint/2010/main" val="396390771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22C89E-38B5-9C4C-8D8B-7E69757BCF4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8650" y="0"/>
            <a:ext cx="7886700" cy="994172"/>
          </a:xfrm>
        </p:spPr>
        <p:txBody>
          <a:bodyPr>
            <a:normAutofit/>
          </a:bodyPr>
          <a:lstStyle/>
          <a:p>
            <a:r>
              <a:rPr lang="en-US" sz="3600" dirty="0"/>
              <a:t>User Environment (1)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E6BA62C-2053-8546-88E1-D6134D30E5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9DF012-E2C4-2044-BF61-0EC23AEA78E1}" type="datetime1">
              <a:rPr lang="en-US" smtClean="0"/>
              <a:pPr/>
              <a:t>7/31/20</a:t>
            </a:fld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6C1E480B-D22E-D44B-9F13-CEDD275E88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4AA8B-F1EC-D547-99EC-1807C0CD66CE}" type="slidenum">
              <a:rPr lang="en-US" smtClean="0"/>
              <a:pPr/>
              <a:t>6</a:t>
            </a:fld>
            <a:endParaRPr lang="en-US" dirty="0"/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5FBE7094-A8DD-0D44-A3B1-097446123276}"/>
              </a:ext>
            </a:extLst>
          </p:cNvPr>
          <p:cNvSpPr/>
          <p:nvPr/>
        </p:nvSpPr>
        <p:spPr>
          <a:xfrm>
            <a:off x="457200" y="994172"/>
            <a:ext cx="8229600" cy="34163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400" dirty="0">
                <a:latin typeface="Arial" panose="020B0604020202020204" pitchFamily="34" charset="0"/>
                <a:cs typeface="Arial" panose="020B0604020202020204" pitchFamily="34" charset="0"/>
              </a:rPr>
              <a:t>There are </a:t>
            </a:r>
            <a:r>
              <a:rPr lang="en-US" sz="2400" b="1" dirty="0">
                <a:latin typeface="Arial" panose="020B0604020202020204" pitchFamily="34" charset="0"/>
                <a:cs typeface="Arial" panose="020B0604020202020204" pitchFamily="34" charset="0"/>
              </a:rPr>
              <a:t>environment variables </a:t>
            </a:r>
            <a:r>
              <a:rPr lang="en-US" sz="2400" dirty="0">
                <a:latin typeface="Arial" panose="020B0604020202020204" pitchFamily="34" charset="0"/>
                <a:cs typeface="Arial" panose="020B0604020202020204" pitchFamily="34" charset="0"/>
              </a:rPr>
              <a:t>for defining values used by the shell (</a:t>
            </a:r>
            <a:r>
              <a:rPr lang="en-US" sz="2400" i="1" dirty="0">
                <a:latin typeface="Arial" panose="020B0604020202020204" pitchFamily="34" charset="0"/>
                <a:cs typeface="Arial" panose="020B0604020202020204" pitchFamily="34" charset="0"/>
              </a:rPr>
              <a:t>e.g.</a:t>
            </a:r>
            <a:r>
              <a:rPr lang="en-US" sz="2400" dirty="0">
                <a:latin typeface="Arial" panose="020B0604020202020204" pitchFamily="34" charset="0"/>
                <a:cs typeface="Arial" panose="020B0604020202020204" pitchFamily="34" charset="0"/>
              </a:rPr>
              <a:t>, bash, </a:t>
            </a:r>
            <a:r>
              <a:rPr 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tcsh</a:t>
            </a:r>
            <a:r>
              <a:rPr lang="en-US" sz="2400" dirty="0">
                <a:latin typeface="Arial" panose="020B0604020202020204" pitchFamily="34" charset="0"/>
                <a:cs typeface="Arial" panose="020B0604020202020204" pitchFamily="34" charset="0"/>
              </a:rPr>
              <a:t>) and programs executed on command line.</a:t>
            </a:r>
          </a:p>
          <a:p>
            <a:endParaRPr lang="en-US" sz="2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2400" dirty="0">
                <a:latin typeface="Arial" panose="020B0604020202020204" pitchFamily="34" charset="0"/>
                <a:cs typeface="Arial" panose="020B0604020202020204" pitchFamily="34" charset="0"/>
              </a:rPr>
              <a:t>An </a:t>
            </a:r>
            <a:r>
              <a:rPr lang="en-US" sz="2400" b="1" dirty="0">
                <a:latin typeface="Arial" panose="020B0604020202020204" pitchFamily="34" charset="0"/>
                <a:cs typeface="Arial" panose="020B0604020202020204" pitchFamily="34" charset="0"/>
              </a:rPr>
              <a:t>environment management package </a:t>
            </a:r>
            <a:r>
              <a:rPr lang="en-US" sz="2400" dirty="0">
                <a:latin typeface="Arial" panose="020B0604020202020204" pitchFamily="34" charset="0"/>
                <a:cs typeface="Arial" panose="020B0604020202020204" pitchFamily="34" charset="0"/>
              </a:rPr>
              <a:t>provides a command-line interface to manage the collection of environment variables associated with various software packages, and to automatically modify environment variables as needed.</a:t>
            </a:r>
            <a:endParaRPr lang="en-US" sz="240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4239148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22C89E-38B5-9C4C-8D8B-7E69757BCF4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8650" y="0"/>
            <a:ext cx="7886700" cy="994172"/>
          </a:xfrm>
        </p:spPr>
        <p:txBody>
          <a:bodyPr>
            <a:normAutofit/>
          </a:bodyPr>
          <a:lstStyle/>
          <a:p>
            <a:r>
              <a:rPr lang="en-US" sz="3600" dirty="0"/>
              <a:t>User Environment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E6BA62C-2053-8546-88E1-D6134D30E5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C0B660-6087-274D-BFA6-B8B9B4696280}" type="datetime1">
              <a:rPr lang="en-US" smtClean="0"/>
              <a:pPr/>
              <a:t>7/31/20</a:t>
            </a:fld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6C1E480B-D22E-D44B-9F13-CEDD275E88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4AA8B-F1EC-D547-99EC-1807C0CD66CE}" type="slidenum">
              <a:rPr lang="en-US" smtClean="0"/>
              <a:pPr/>
              <a:t>7</a:t>
            </a:fld>
            <a:endParaRPr lang="en-US" dirty="0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D9125283-4287-1241-9F6B-D9DFC13DFA31}"/>
              </a:ext>
            </a:extLst>
          </p:cNvPr>
          <p:cNvSpPr/>
          <p:nvPr/>
        </p:nvSpPr>
        <p:spPr>
          <a:xfrm>
            <a:off x="482487" y="1368976"/>
            <a:ext cx="8971006" cy="27392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sz="2400" dirty="0">
                <a:latin typeface="Arial" panose="020B0604020202020204" pitchFamily="34" charset="0"/>
                <a:cs typeface="Arial" panose="020B0604020202020204" pitchFamily="34" charset="0"/>
              </a:rPr>
              <a:t>Environment Variables (mostly) </a:t>
            </a:r>
          </a:p>
          <a:p>
            <a:pPr marL="800100" lvl="1" indent="-342900">
              <a:buFont typeface="Courier New" panose="02070309020205020404" pitchFamily="49" charset="0"/>
              <a:buChar char="o"/>
            </a:pPr>
            <a:r>
              <a:rPr lang="en-US" sz="2000" dirty="0">
                <a:latin typeface="Arial" panose="020B0604020202020204" pitchFamily="34" charset="0"/>
                <a:cs typeface="Arial" panose="020B0604020202020204" pitchFamily="34" charset="0"/>
              </a:rPr>
              <a:t>PATH (where to find command)</a:t>
            </a:r>
          </a:p>
          <a:p>
            <a:pPr marL="800100" lvl="1" indent="-342900">
              <a:buFont typeface="Courier New" panose="02070309020205020404" pitchFamily="49" charset="0"/>
              <a:buChar char="o"/>
            </a:pPr>
            <a:r>
              <a:rPr lang="en-US" sz="2000" dirty="0">
                <a:latin typeface="Arial" panose="020B0604020202020204" pitchFamily="34" charset="0"/>
                <a:cs typeface="Arial" panose="020B0604020202020204" pitchFamily="34" charset="0"/>
              </a:rPr>
              <a:t>MANPATH (where to find help)</a:t>
            </a:r>
          </a:p>
          <a:p>
            <a:pPr marL="800100" lvl="1" indent="-342900">
              <a:buFont typeface="Courier New" panose="02070309020205020404" pitchFamily="49" charset="0"/>
              <a:buChar char="o"/>
            </a:pPr>
            <a:r>
              <a:rPr lang="en-US" sz="2000" dirty="0">
                <a:latin typeface="Arial" panose="020B0604020202020204" pitchFamily="34" charset="0"/>
                <a:cs typeface="Arial" panose="020B0604020202020204" pitchFamily="34" charset="0"/>
              </a:rPr>
              <a:t>LD_LIBRARY_PATH (where compilers find libs, like MKL, etc.)</a:t>
            </a:r>
          </a:p>
          <a:p>
            <a:pPr marL="800100" lvl="1" indent="-342900">
              <a:buFont typeface="Courier New" panose="02070309020205020404" pitchFamily="49" charset="0"/>
              <a:buChar char="o"/>
            </a:pPr>
            <a:r>
              <a:rPr lang="en-US" sz="2000" dirty="0">
                <a:latin typeface="Arial" panose="020B0604020202020204" pitchFamily="34" charset="0"/>
                <a:cs typeface="Arial" panose="020B0604020202020204" pitchFamily="34" charset="0"/>
              </a:rPr>
              <a:t>Package environment variables (TAU_METRICS, etc.)</a:t>
            </a:r>
          </a:p>
          <a:p>
            <a:pPr marL="800100" lvl="1" indent="-342900">
              <a:buFont typeface="Courier New" panose="02070309020205020404" pitchFamily="49" charset="0"/>
              <a:buChar char="o"/>
            </a:pPr>
            <a:r>
              <a:rPr lang="en-US" sz="2000" dirty="0">
                <a:latin typeface="Arial" panose="020B0604020202020204" pitchFamily="34" charset="0"/>
                <a:cs typeface="Arial" panose="020B0604020202020204" pitchFamily="34" charset="0"/>
              </a:rPr>
              <a:t>Site environment variables for package (TACC_NETCDF_LIB)</a:t>
            </a:r>
            <a:endParaRPr lang="en-US" sz="2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sz="2400" dirty="0">
                <a:latin typeface="Arial" panose="020B0604020202020204" pitchFamily="34" charset="0"/>
                <a:cs typeface="Arial" panose="020B0604020202020204" pitchFamily="34" charset="0"/>
              </a:rPr>
              <a:t>Functions and aliases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sz="2400" dirty="0">
                <a:latin typeface="Arial" panose="020B0604020202020204" pitchFamily="34" charset="0"/>
                <a:cs typeface="Arial" panose="020B0604020202020204" pitchFamily="34" charset="0"/>
              </a:rPr>
              <a:t>Other possibilities: anything “</a:t>
            </a:r>
            <a:r>
              <a:rPr 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unixy</a:t>
            </a:r>
            <a:r>
              <a:rPr lang="en-US" sz="2400" dirty="0">
                <a:latin typeface="Arial" panose="020B0604020202020204" pitchFamily="34" charset="0"/>
                <a:cs typeface="Arial" panose="020B0604020202020204" pitchFamily="34" charset="0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66038689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64CD7BA-D151-7A44-BFB6-F7509DDC34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pic>
        <p:nvPicPr>
          <p:cNvPr id="7" name="Content Placeholder 6" descr="A picture containing building, drawing&#10;&#10;Description automatically generated">
            <a:extLst>
              <a:ext uri="{FF2B5EF4-FFF2-40B4-BE49-F238E27FC236}">
                <a16:creationId xmlns:a16="http://schemas.microsoft.com/office/drawing/2014/main" id="{69149A3E-5A82-1847-9D5E-B9718874E3BB}"/>
              </a:ext>
            </a:extLst>
          </p:cNvPr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335117" y="776220"/>
            <a:ext cx="8473765" cy="2886667"/>
          </a:xfrm>
        </p:spPr>
      </p:pic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7B87B68-23CA-094F-8AF1-0B51547181A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110713-E843-1141-99DA-6A2FDB108AFA}" type="datetime1">
              <a:rPr lang="en-US" smtClean="0"/>
              <a:pPr/>
              <a:t>7/31/20</a:t>
            </a:fld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C8F7667-8D01-1E47-86D4-1FE90D5143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4AA8B-F1EC-D547-99EC-1807C0CD66CE}" type="slidenum">
              <a:rPr lang="en-US" smtClean="0"/>
              <a:pPr/>
              <a:t>8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901237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94E0364-7202-EC4F-B8A6-DAFAEC1F11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8650" y="0"/>
            <a:ext cx="7886700" cy="994172"/>
          </a:xfrm>
        </p:spPr>
        <p:txBody>
          <a:bodyPr>
            <a:normAutofit/>
          </a:bodyPr>
          <a:lstStyle/>
          <a:p>
            <a:r>
              <a:rPr lang="en-US" sz="3600" dirty="0" err="1"/>
              <a:t>Lmod</a:t>
            </a:r>
            <a:endParaRPr lang="en-US" sz="3600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D1825D6-1C23-3A4B-8A20-1E17DFB2B11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915728" y="834683"/>
            <a:ext cx="7886700" cy="3263504"/>
          </a:xfrm>
        </p:spPr>
        <p:txBody>
          <a:bodyPr>
            <a:normAutofit/>
          </a:bodyPr>
          <a:lstStyle/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dirty="0"/>
              <a:t>A Lua based module system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dirty="0"/>
              <a:t>A convenient way to dynamically change the users’ environment through </a:t>
            </a:r>
            <a:r>
              <a:rPr lang="en-US" dirty="0" err="1"/>
              <a:t>modulefiles</a:t>
            </a:r>
            <a:r>
              <a:rPr lang="en-US" dirty="0"/>
              <a:t>. 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dirty="0"/>
              <a:t>Add or remove environment variable easily 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dirty="0"/>
              <a:t>Handle MODULEPATH hierarchical problem for complicated user environment</a:t>
            </a:r>
          </a:p>
          <a:p>
            <a:pPr marL="800100" lvl="1" indent="-342900">
              <a:buFont typeface="Courier New" panose="02070309020205020404" pitchFamily="49" charset="0"/>
              <a:buChar char="o"/>
            </a:pPr>
            <a:r>
              <a:rPr lang="en-US" sz="2400" dirty="0">
                <a:solidFill>
                  <a:schemeClr val="tx1"/>
                </a:solidFill>
              </a:rPr>
              <a:t>Only have one version active</a:t>
            </a:r>
          </a:p>
          <a:p>
            <a:pPr marL="800100" lvl="1" indent="-342900">
              <a:buFont typeface="Courier New" panose="02070309020205020404" pitchFamily="49" charset="0"/>
              <a:buChar char="o"/>
            </a:pPr>
            <a:r>
              <a:rPr lang="en-US" sz="2400" dirty="0">
                <a:solidFill>
                  <a:schemeClr val="tx1"/>
                </a:solidFill>
              </a:rPr>
              <a:t>Only load one compiler or MPI stack at a time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73BC1BE-3A87-F64D-8E42-13D4137F09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91FECA-FEB6-4044-A349-55A6FD35C856}" type="datetime1">
              <a:rPr lang="en-US" smtClean="0"/>
              <a:pPr/>
              <a:t>7/31/20</a:t>
            </a:fld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7EC9AC1-503E-9B41-B63B-047A37653E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4AA8B-F1EC-D547-99EC-1807C0CD66CE}" type="slidenum">
              <a:rPr lang="en-US" smtClean="0"/>
              <a:pPr/>
              <a:t>9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752741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</TotalTime>
  <Words>1700</Words>
  <Application>Microsoft Macintosh PowerPoint</Application>
  <PresentationFormat>On-screen Show (16:9)</PresentationFormat>
  <Paragraphs>355</Paragraphs>
  <Slides>32</Slides>
  <Notes>12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32</vt:i4>
      </vt:variant>
    </vt:vector>
  </HeadingPairs>
  <TitlesOfParts>
    <vt:vector size="37" baseType="lpstr">
      <vt:lpstr>Arial</vt:lpstr>
      <vt:lpstr>Calibri</vt:lpstr>
      <vt:lpstr>Courier New</vt:lpstr>
      <vt:lpstr>Wingdings</vt:lpstr>
      <vt:lpstr>Office Theme</vt:lpstr>
      <vt:lpstr>PowerPoint Presentation</vt:lpstr>
      <vt:lpstr>Please Note:</vt:lpstr>
      <vt:lpstr>Tools Make a Difference on HPC</vt:lpstr>
      <vt:lpstr>Outline</vt:lpstr>
      <vt:lpstr>Lmod   Manage your environment   on a Supercomputer</vt:lpstr>
      <vt:lpstr>User Environment (1)</vt:lpstr>
      <vt:lpstr>User Environment</vt:lpstr>
      <vt:lpstr>PowerPoint Presentation</vt:lpstr>
      <vt:lpstr>Lmod</vt:lpstr>
      <vt:lpstr>Basic Module Commands (1)</vt:lpstr>
      <vt:lpstr>Basic Module Commands (2)</vt:lpstr>
      <vt:lpstr>ml: A Convenient Tool</vt:lpstr>
      <vt:lpstr>Save/load Your Own Collection (1)</vt:lpstr>
      <vt:lpstr>PowerPoint Presentation</vt:lpstr>
      <vt:lpstr>Define and Use Your Own Modulefiles</vt:lpstr>
      <vt:lpstr>Create Your Own Modulefile</vt:lpstr>
      <vt:lpstr>PowerPoint Presentation</vt:lpstr>
      <vt:lpstr>Lmod References</vt:lpstr>
      <vt:lpstr>SanityTool       Make my user environment valid</vt:lpstr>
      <vt:lpstr>Why SanityTool</vt:lpstr>
      <vt:lpstr>SanityTool</vt:lpstr>
      <vt:lpstr>Running SanityTool</vt:lpstr>
      <vt:lpstr>PowerPoint Presentation</vt:lpstr>
      <vt:lpstr>SanityTool Features</vt:lpstr>
      <vt:lpstr>Overall Design</vt:lpstr>
      <vt:lpstr>Currently Supported Tests</vt:lpstr>
      <vt:lpstr>Customized Testset</vt:lpstr>
      <vt:lpstr>Obtain SanityTool</vt:lpstr>
      <vt:lpstr>1st hands-on/homework session:  LMOD and SanityTool</vt:lpstr>
      <vt:lpstr> LMOD Lab (A):</vt:lpstr>
      <vt:lpstr> LMOD Lab (B):</vt:lpstr>
      <vt:lpstr>Sanitytool Lab: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Robert McLay</dc:creator>
  <cp:lastModifiedBy>Robert McLay</cp:lastModifiedBy>
  <cp:revision>3</cp:revision>
  <dcterms:created xsi:type="dcterms:W3CDTF">2020-07-31T17:00:29Z</dcterms:created>
  <dcterms:modified xsi:type="dcterms:W3CDTF">2020-07-31T17:15:50Z</dcterms:modified>
</cp:coreProperties>
</file>

<file path=docProps/thumbnail.jpeg>
</file>